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0057ec6e23a847d4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70"/>
  </p:notesMasterIdLst>
  <p:sldIdLst>
    <p:sldId id="273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  <p:sldId id="385" r:id="rId66"/>
    <p:sldId id="386" r:id="rId67"/>
    <p:sldId id="387" r:id="rId68"/>
    <p:sldId id="370" r:id="rId69"/>
  </p:sldIdLst>
  <p:sldSz cx="11522075" cy="6480175"/>
  <p:notesSz cx="6858000" cy="9144000"/>
  <p:defaultTextStyle>
    <a:defPPr>
      <a:defRPr lang="zh-CN"/>
    </a:defPPr>
    <a:lvl1pPr marL="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43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287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30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574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17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14165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36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9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D1A"/>
    <a:srgbClr val="E2231A"/>
    <a:srgbClr val="736DC3"/>
    <a:srgbClr val="7C77D0"/>
    <a:srgbClr val="8882DD"/>
    <a:srgbClr val="EA6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1"/>
    <p:restoredTop sz="94626" autoAdjust="0"/>
  </p:normalViewPr>
  <p:slideViewPr>
    <p:cSldViewPr>
      <p:cViewPr varScale="1">
        <p:scale>
          <a:sx n="122" d="100"/>
          <a:sy n="122" d="100"/>
        </p:scale>
        <p:origin x="691" y="86"/>
      </p:cViewPr>
      <p:guideLst>
        <p:guide orient="horz" pos="2040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924" y="90"/>
      </p:cViewPr>
      <p:guideLst>
        <p:guide orient="horz" pos="2879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CDED41-6A02-2341-919A-4E582C912F12}" type="doc">
      <dgm:prSet loTypeId="urn:microsoft.com/office/officeart/2005/8/layout/b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00A5B7-9738-7C48-AA6B-BB5962E1A334}">
      <dgm:prSet phldrT="[文本]"/>
      <dgm:spPr/>
      <dgm:t>
        <a:bodyPr/>
        <a:lstStyle/>
        <a:p>
          <a:r>
            <a:rPr lang="zh-CN" altLang="en-US" dirty="0"/>
            <a:t>用户请求</a:t>
          </a:r>
        </a:p>
      </dgm:t>
    </dgm:pt>
    <dgm:pt modelId="{E1348904-0A8D-A84F-BED6-81A5559893B3}" type="parTrans" cxnId="{976BDD37-B028-2448-8F67-3AD642B7B911}">
      <dgm:prSet/>
      <dgm:spPr/>
      <dgm:t>
        <a:bodyPr/>
        <a:lstStyle/>
        <a:p>
          <a:endParaRPr lang="zh-CN" altLang="en-US"/>
        </a:p>
      </dgm:t>
    </dgm:pt>
    <dgm:pt modelId="{F3F9A361-BB1E-BD4D-B259-169361F0C56F}" type="sibTrans" cxnId="{976BDD37-B028-2448-8F67-3AD642B7B911}">
      <dgm:prSet/>
      <dgm:spPr/>
      <dgm:t>
        <a:bodyPr/>
        <a:lstStyle/>
        <a:p>
          <a:endParaRPr lang="zh-CN" altLang="en-US"/>
        </a:p>
      </dgm:t>
    </dgm:pt>
    <dgm:pt modelId="{602EC7D9-682C-6343-B184-165F92471206}">
      <dgm:prSet phldrT="[文本]"/>
      <dgm:spPr/>
      <dgm:t>
        <a:bodyPr/>
        <a:lstStyle/>
        <a:p>
          <a:r>
            <a:rPr lang="zh-CN" altLang="en-US" dirty="0"/>
            <a:t>目标方法</a:t>
          </a:r>
        </a:p>
      </dgm:t>
    </dgm:pt>
    <dgm:pt modelId="{0D228771-A194-BD4D-A4B4-D7C70061FDC8}" type="parTrans" cxnId="{24E8FB7C-C447-DC41-955B-F964F57BFF5C}">
      <dgm:prSet/>
      <dgm:spPr/>
      <dgm:t>
        <a:bodyPr/>
        <a:lstStyle/>
        <a:p>
          <a:endParaRPr lang="zh-CN" altLang="en-US"/>
        </a:p>
      </dgm:t>
    </dgm:pt>
    <dgm:pt modelId="{7C2DE64C-94F4-D64A-8FC8-634A0E81878B}" type="sibTrans" cxnId="{24E8FB7C-C447-DC41-955B-F964F57BFF5C}">
      <dgm:prSet/>
      <dgm:spPr/>
      <dgm:t>
        <a:bodyPr/>
        <a:lstStyle/>
        <a:p>
          <a:endParaRPr lang="zh-CN" altLang="en-US"/>
        </a:p>
      </dgm:t>
    </dgm:pt>
    <dgm:pt modelId="{3A866E36-5845-EA4F-AC05-157D3E28A09C}">
      <dgm:prSet phldrT="[文本]"/>
      <dgm:spPr/>
      <dgm:t>
        <a:bodyPr/>
        <a:lstStyle/>
        <a:p>
          <a:r>
            <a:rPr lang="zh-CN" altLang="en-US" dirty="0"/>
            <a:t>代理对象</a:t>
          </a:r>
        </a:p>
      </dgm:t>
    </dgm:pt>
    <dgm:pt modelId="{58B35518-C7FC-9A43-9B85-01F804858562}" type="parTrans" cxnId="{F20BC200-CEE8-1D47-930B-0DECFB6203BD}">
      <dgm:prSet/>
      <dgm:spPr/>
      <dgm:t>
        <a:bodyPr/>
        <a:lstStyle/>
        <a:p>
          <a:endParaRPr lang="zh-CN" altLang="en-US"/>
        </a:p>
      </dgm:t>
    </dgm:pt>
    <dgm:pt modelId="{4D9CD34D-87D8-7343-B26E-B5E9C31ED930}" type="sibTrans" cxnId="{F20BC200-CEE8-1D47-930B-0DECFB6203BD}">
      <dgm:prSet/>
      <dgm:spPr/>
      <dgm:t>
        <a:bodyPr/>
        <a:lstStyle/>
        <a:p>
          <a:endParaRPr lang="zh-CN" altLang="en-US"/>
        </a:p>
      </dgm:t>
    </dgm:pt>
    <dgm:pt modelId="{D83ABC01-A17A-8949-A0E6-B3F2AED4239F}">
      <dgm:prSet phldrT="[文本]"/>
      <dgm:spPr/>
      <dgm:t>
        <a:bodyPr/>
        <a:lstStyle/>
        <a:p>
          <a:r>
            <a:rPr lang="zh-CN" altLang="en-US" dirty="0"/>
            <a:t>外层拦截器对象</a:t>
          </a:r>
        </a:p>
      </dgm:t>
    </dgm:pt>
    <dgm:pt modelId="{BE50F53D-B4F2-2043-9714-B4AA627FF8C3}" type="parTrans" cxnId="{F1F4EF2D-5338-E144-97E5-35227C899CB4}">
      <dgm:prSet/>
      <dgm:spPr/>
      <dgm:t>
        <a:bodyPr/>
        <a:lstStyle/>
        <a:p>
          <a:endParaRPr lang="zh-CN" altLang="en-US"/>
        </a:p>
      </dgm:t>
    </dgm:pt>
    <dgm:pt modelId="{27F7E13B-0E0F-2747-9B98-B095E9DC2427}" type="sibTrans" cxnId="{F1F4EF2D-5338-E144-97E5-35227C899CB4}">
      <dgm:prSet/>
      <dgm:spPr/>
      <dgm:t>
        <a:bodyPr/>
        <a:lstStyle/>
        <a:p>
          <a:endParaRPr lang="zh-CN" altLang="en-US"/>
        </a:p>
      </dgm:t>
    </dgm:pt>
    <dgm:pt modelId="{94065098-9385-6C41-AB93-F2737624C019}">
      <dgm:prSet phldrT="[文本]"/>
      <dgm:spPr/>
      <dgm:t>
        <a:bodyPr/>
        <a:lstStyle/>
        <a:p>
          <a:r>
            <a:rPr lang="zh-CN" altLang="en-US" dirty="0"/>
            <a:t>创建拦截器链</a:t>
          </a:r>
          <a:endParaRPr lang="en-US" altLang="zh-CN" dirty="0"/>
        </a:p>
      </dgm:t>
    </dgm:pt>
    <dgm:pt modelId="{1A737BE0-C68E-2C43-8E51-FE236215F8E4}" type="parTrans" cxnId="{9468BB00-9606-A647-A4B4-9307167C9DD8}">
      <dgm:prSet/>
      <dgm:spPr/>
      <dgm:t>
        <a:bodyPr/>
        <a:lstStyle/>
        <a:p>
          <a:endParaRPr lang="zh-CN" altLang="en-US"/>
        </a:p>
      </dgm:t>
    </dgm:pt>
    <dgm:pt modelId="{61D95D64-2DAC-B247-ACCA-1A292A146247}" type="sibTrans" cxnId="{9468BB00-9606-A647-A4B4-9307167C9DD8}">
      <dgm:prSet/>
      <dgm:spPr/>
      <dgm:t>
        <a:bodyPr/>
        <a:lstStyle/>
        <a:p>
          <a:endParaRPr lang="zh-CN" altLang="en-US"/>
        </a:p>
      </dgm:t>
    </dgm:pt>
    <dgm:pt modelId="{E7A5E024-5D91-F442-91FA-00E71349B817}">
      <dgm:prSet phldrT="[文本]"/>
      <dgm:spPr/>
      <dgm:t>
        <a:bodyPr/>
        <a:lstStyle/>
        <a:p>
          <a:r>
            <a:rPr lang="zh-CN" altLang="en-US" dirty="0"/>
            <a:t>执行拦截器链</a:t>
          </a:r>
          <a:endParaRPr lang="en-US" altLang="zh-CN" dirty="0"/>
        </a:p>
      </dgm:t>
    </dgm:pt>
    <dgm:pt modelId="{27FA3116-0857-9443-A904-355ADB09C11D}" type="parTrans" cxnId="{DEC25E4B-DA42-464E-8F08-036BF62B2DB0}">
      <dgm:prSet/>
      <dgm:spPr/>
      <dgm:t>
        <a:bodyPr/>
        <a:lstStyle/>
        <a:p>
          <a:endParaRPr lang="zh-CN" altLang="en-US"/>
        </a:p>
      </dgm:t>
    </dgm:pt>
    <dgm:pt modelId="{FE74130B-6ED1-B440-A609-A1F822E767E7}" type="sibTrans" cxnId="{DEC25E4B-DA42-464E-8F08-036BF62B2DB0}">
      <dgm:prSet/>
      <dgm:spPr/>
      <dgm:t>
        <a:bodyPr/>
        <a:lstStyle/>
        <a:p>
          <a:endParaRPr lang="zh-CN" altLang="en-US"/>
        </a:p>
      </dgm:t>
    </dgm:pt>
    <dgm:pt modelId="{07C0A928-9445-F644-9010-87357E56FE32}">
      <dgm:prSet phldrT="[文本]"/>
      <dgm:spPr/>
      <dgm:t>
        <a:bodyPr/>
        <a:lstStyle/>
        <a:p>
          <a:r>
            <a:rPr lang="zh-CN" altLang="en-US" dirty="0"/>
            <a:t>执行拦截器</a:t>
          </a:r>
        </a:p>
      </dgm:t>
    </dgm:pt>
    <dgm:pt modelId="{A8BC1605-FD7C-A845-80B7-0250AE86E868}" type="parTrans" cxnId="{BA94A63B-A43A-7C4A-9C92-357139634015}">
      <dgm:prSet/>
      <dgm:spPr/>
      <dgm:t>
        <a:bodyPr/>
        <a:lstStyle/>
        <a:p>
          <a:endParaRPr lang="zh-CN" altLang="en-US"/>
        </a:p>
      </dgm:t>
    </dgm:pt>
    <dgm:pt modelId="{3EAE63BB-E22E-8C4F-A424-688E0459AA66}" type="sibTrans" cxnId="{BA94A63B-A43A-7C4A-9C92-357139634015}">
      <dgm:prSet/>
      <dgm:spPr/>
      <dgm:t>
        <a:bodyPr/>
        <a:lstStyle/>
        <a:p>
          <a:endParaRPr lang="zh-CN" altLang="en-US"/>
        </a:p>
      </dgm:t>
    </dgm:pt>
    <dgm:pt modelId="{3E58C217-3C4F-1147-8586-2A072F371D4F}">
      <dgm:prSet phldrT="[文本]"/>
      <dgm:spPr/>
      <dgm:t>
        <a:bodyPr/>
        <a:lstStyle/>
        <a:p>
          <a:r>
            <a:rPr lang="zh-CN" altLang="en-US" dirty="0"/>
            <a:t>真正调用目标方法</a:t>
          </a:r>
        </a:p>
      </dgm:t>
    </dgm:pt>
    <dgm:pt modelId="{F081A108-B9F9-754C-A73B-74470004C593}" type="parTrans" cxnId="{1FF82034-0481-D94D-9627-447337230BE1}">
      <dgm:prSet/>
      <dgm:spPr/>
      <dgm:t>
        <a:bodyPr/>
        <a:lstStyle/>
        <a:p>
          <a:endParaRPr lang="zh-CN" altLang="en-US"/>
        </a:p>
      </dgm:t>
    </dgm:pt>
    <dgm:pt modelId="{C3EC64F1-2BB7-1D41-9C5D-57462AFF755D}" type="sibTrans" cxnId="{1FF82034-0481-D94D-9627-447337230BE1}">
      <dgm:prSet/>
      <dgm:spPr/>
      <dgm:t>
        <a:bodyPr/>
        <a:lstStyle/>
        <a:p>
          <a:endParaRPr lang="zh-CN" altLang="en-US"/>
        </a:p>
      </dgm:t>
    </dgm:pt>
    <dgm:pt modelId="{2E2D3175-8A82-4644-8731-B946B2D7C137}">
      <dgm:prSet phldrT="[文本]"/>
      <dgm:spPr/>
      <dgm:t>
        <a:bodyPr/>
        <a:lstStyle/>
        <a:p>
          <a:r>
            <a:rPr lang="zh-CN" altLang="en-US" dirty="0"/>
            <a:t>返回请求</a:t>
          </a:r>
        </a:p>
      </dgm:t>
    </dgm:pt>
    <dgm:pt modelId="{D11EF957-CAC6-1549-B628-AC724030F186}" type="parTrans" cxnId="{92B62BA2-0A77-3543-B30B-A015BB02D6B0}">
      <dgm:prSet/>
      <dgm:spPr/>
      <dgm:t>
        <a:bodyPr/>
        <a:lstStyle/>
        <a:p>
          <a:endParaRPr lang="zh-CN" altLang="en-US"/>
        </a:p>
      </dgm:t>
    </dgm:pt>
    <dgm:pt modelId="{92B9E682-F607-F543-9403-936555E37EE2}" type="sibTrans" cxnId="{92B62BA2-0A77-3543-B30B-A015BB02D6B0}">
      <dgm:prSet/>
      <dgm:spPr/>
      <dgm:t>
        <a:bodyPr/>
        <a:lstStyle/>
        <a:p>
          <a:endParaRPr lang="zh-CN" altLang="en-US"/>
        </a:p>
      </dgm:t>
    </dgm:pt>
    <dgm:pt modelId="{D539353A-1213-2948-8CCA-EFB6D7AC16DA}" type="pres">
      <dgm:prSet presAssocID="{8FCDED41-6A02-2341-919A-4E582C912F12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8A223CA-D3F4-3A4F-850B-74A0CBB78EB7}" type="pres">
      <dgm:prSet presAssocID="{9000A5B7-9738-7C48-AA6B-BB5962E1A334}" presName="first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D8B2B7-795A-4241-901E-D974BA827B3B}" type="pres">
      <dgm:prSet presAssocID="{F3F9A361-BB1E-BD4D-B259-169361F0C56F}" presName="sibTrans" presStyleLbl="sibTrans2D1" presStyleIdx="0" presStyleCnt="8"/>
      <dgm:spPr/>
      <dgm:t>
        <a:bodyPr/>
        <a:lstStyle/>
        <a:p>
          <a:endParaRPr lang="zh-CN" altLang="en-US"/>
        </a:p>
      </dgm:t>
    </dgm:pt>
    <dgm:pt modelId="{DD72F145-04E3-9245-AF12-941E768B06F7}" type="pres">
      <dgm:prSet presAssocID="{602EC7D9-682C-6343-B184-165F92471206}" presName="middleNode" presStyleCnt="0"/>
      <dgm:spPr/>
    </dgm:pt>
    <dgm:pt modelId="{0EE16F7A-15BF-8840-8FF2-376358F24435}" type="pres">
      <dgm:prSet presAssocID="{602EC7D9-682C-6343-B184-165F92471206}" presName="padding" presStyleLbl="node1" presStyleIdx="0" presStyleCnt="9"/>
      <dgm:spPr/>
    </dgm:pt>
    <dgm:pt modelId="{F8226A26-F7CA-C846-B2EE-9B408AD0A813}" type="pres">
      <dgm:prSet presAssocID="{602EC7D9-682C-6343-B184-165F92471206}" presName="shap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3A1777-2BD4-AF47-8774-970564C89C80}" type="pres">
      <dgm:prSet presAssocID="{7C2DE64C-94F4-D64A-8FC8-634A0E81878B}" presName="sibTrans" presStyleLbl="sibTrans2D1" presStyleIdx="1" presStyleCnt="8"/>
      <dgm:spPr/>
      <dgm:t>
        <a:bodyPr/>
        <a:lstStyle/>
        <a:p>
          <a:endParaRPr lang="zh-CN" altLang="en-US"/>
        </a:p>
      </dgm:t>
    </dgm:pt>
    <dgm:pt modelId="{704A203D-72A4-7843-B982-29AB87B02A6A}" type="pres">
      <dgm:prSet presAssocID="{3A866E36-5845-EA4F-AC05-157D3E28A09C}" presName="middleNode" presStyleCnt="0"/>
      <dgm:spPr/>
    </dgm:pt>
    <dgm:pt modelId="{36538FAD-E2E5-6E49-ACC0-8BEA2ACD90D7}" type="pres">
      <dgm:prSet presAssocID="{3A866E36-5845-EA4F-AC05-157D3E28A09C}" presName="padding" presStyleLbl="node1" presStyleIdx="1" presStyleCnt="9"/>
      <dgm:spPr/>
    </dgm:pt>
    <dgm:pt modelId="{45A0DCCF-9E3B-0649-B09F-F221B5D6011B}" type="pres">
      <dgm:prSet presAssocID="{3A866E36-5845-EA4F-AC05-157D3E28A09C}" presName="shap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D64027-EE8A-B64E-BF4A-48E78862CECC}" type="pres">
      <dgm:prSet presAssocID="{4D9CD34D-87D8-7343-B26E-B5E9C31ED930}" presName="sibTrans" presStyleLbl="sibTrans2D1" presStyleIdx="2" presStyleCnt="8"/>
      <dgm:spPr/>
      <dgm:t>
        <a:bodyPr/>
        <a:lstStyle/>
        <a:p>
          <a:endParaRPr lang="zh-CN" altLang="en-US"/>
        </a:p>
      </dgm:t>
    </dgm:pt>
    <dgm:pt modelId="{E8629D66-3DDB-264E-A771-D7846A470B4F}" type="pres">
      <dgm:prSet presAssocID="{D83ABC01-A17A-8949-A0E6-B3F2AED4239F}" presName="middleNode" presStyleCnt="0"/>
      <dgm:spPr/>
    </dgm:pt>
    <dgm:pt modelId="{AE0D8809-C4A6-A440-B014-E048A459D560}" type="pres">
      <dgm:prSet presAssocID="{D83ABC01-A17A-8949-A0E6-B3F2AED4239F}" presName="padding" presStyleLbl="node1" presStyleIdx="2" presStyleCnt="9"/>
      <dgm:spPr/>
    </dgm:pt>
    <dgm:pt modelId="{6EB7A43B-DE63-9740-A1AE-60F4564333EA}" type="pres">
      <dgm:prSet presAssocID="{D83ABC01-A17A-8949-A0E6-B3F2AED4239F}" presName="shap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8DF340-3F4D-594C-AF6B-B7CF715689DC}" type="pres">
      <dgm:prSet presAssocID="{27F7E13B-0E0F-2747-9B98-B095E9DC2427}" presName="sibTrans" presStyleLbl="sibTrans2D1" presStyleIdx="3" presStyleCnt="8"/>
      <dgm:spPr/>
      <dgm:t>
        <a:bodyPr/>
        <a:lstStyle/>
        <a:p>
          <a:endParaRPr lang="zh-CN" altLang="en-US"/>
        </a:p>
      </dgm:t>
    </dgm:pt>
    <dgm:pt modelId="{BC52507B-4F14-A24E-9C4B-06CF0B47E4B6}" type="pres">
      <dgm:prSet presAssocID="{94065098-9385-6C41-AB93-F2737624C019}" presName="middleNode" presStyleCnt="0"/>
      <dgm:spPr/>
    </dgm:pt>
    <dgm:pt modelId="{C498A303-CC82-1645-B788-AF2DD543157C}" type="pres">
      <dgm:prSet presAssocID="{94065098-9385-6C41-AB93-F2737624C019}" presName="padding" presStyleLbl="node1" presStyleIdx="3" presStyleCnt="9"/>
      <dgm:spPr/>
    </dgm:pt>
    <dgm:pt modelId="{F5E228EC-A0A5-3D4C-BB3C-E6E00AD93571}" type="pres">
      <dgm:prSet presAssocID="{94065098-9385-6C41-AB93-F2737624C019}" presName="shap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1D0DF5-DD56-BD4A-965D-06183F877374}" type="pres">
      <dgm:prSet presAssocID="{61D95D64-2DAC-B247-ACCA-1A292A146247}" presName="sibTrans" presStyleLbl="sibTrans2D1" presStyleIdx="4" presStyleCnt="8"/>
      <dgm:spPr/>
      <dgm:t>
        <a:bodyPr/>
        <a:lstStyle/>
        <a:p>
          <a:endParaRPr lang="zh-CN" altLang="en-US"/>
        </a:p>
      </dgm:t>
    </dgm:pt>
    <dgm:pt modelId="{DCE1BEF5-607D-A345-B09A-E8CF1620A0B0}" type="pres">
      <dgm:prSet presAssocID="{E7A5E024-5D91-F442-91FA-00E71349B817}" presName="middleNode" presStyleCnt="0"/>
      <dgm:spPr/>
    </dgm:pt>
    <dgm:pt modelId="{CB5052FF-E122-1845-8223-5D0288124264}" type="pres">
      <dgm:prSet presAssocID="{E7A5E024-5D91-F442-91FA-00E71349B817}" presName="padding" presStyleLbl="node1" presStyleIdx="4" presStyleCnt="9"/>
      <dgm:spPr/>
    </dgm:pt>
    <dgm:pt modelId="{F5FF7C62-55B1-C14C-A7E6-1608B27649ED}" type="pres">
      <dgm:prSet presAssocID="{E7A5E024-5D91-F442-91FA-00E71349B817}" presName="shap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603B9F-2738-0E48-95FF-01E5DD70C17A}" type="pres">
      <dgm:prSet presAssocID="{FE74130B-6ED1-B440-A609-A1F822E767E7}" presName="sibTrans" presStyleLbl="sibTrans2D1" presStyleIdx="5" presStyleCnt="8"/>
      <dgm:spPr/>
      <dgm:t>
        <a:bodyPr/>
        <a:lstStyle/>
        <a:p>
          <a:endParaRPr lang="zh-CN" altLang="en-US"/>
        </a:p>
      </dgm:t>
    </dgm:pt>
    <dgm:pt modelId="{E04F4526-C031-D849-A04D-48D3B020975A}" type="pres">
      <dgm:prSet presAssocID="{07C0A928-9445-F644-9010-87357E56FE32}" presName="middleNode" presStyleCnt="0"/>
      <dgm:spPr/>
    </dgm:pt>
    <dgm:pt modelId="{B5FCEBDE-008D-7E40-8AEE-86B30450EE21}" type="pres">
      <dgm:prSet presAssocID="{07C0A928-9445-F644-9010-87357E56FE32}" presName="padding" presStyleLbl="node1" presStyleIdx="5" presStyleCnt="9"/>
      <dgm:spPr/>
    </dgm:pt>
    <dgm:pt modelId="{879ECBA1-771F-DF47-9F3E-B69FF0055651}" type="pres">
      <dgm:prSet presAssocID="{07C0A928-9445-F644-9010-87357E56FE32}" presName="shap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D49935-77B0-F149-AC26-57F9BAB2BDD2}" type="pres">
      <dgm:prSet presAssocID="{3EAE63BB-E22E-8C4F-A424-688E0459AA66}" presName="sibTrans" presStyleLbl="sibTrans2D1" presStyleIdx="6" presStyleCnt="8"/>
      <dgm:spPr/>
      <dgm:t>
        <a:bodyPr/>
        <a:lstStyle/>
        <a:p>
          <a:endParaRPr lang="zh-CN" altLang="en-US"/>
        </a:p>
      </dgm:t>
    </dgm:pt>
    <dgm:pt modelId="{40E2C6D7-06F9-FA4A-B992-41F7416C2090}" type="pres">
      <dgm:prSet presAssocID="{3E58C217-3C4F-1147-8586-2A072F371D4F}" presName="middleNode" presStyleCnt="0"/>
      <dgm:spPr/>
    </dgm:pt>
    <dgm:pt modelId="{50CDE171-97D4-1348-8622-94E127D9B6C8}" type="pres">
      <dgm:prSet presAssocID="{3E58C217-3C4F-1147-8586-2A072F371D4F}" presName="padding" presStyleLbl="node1" presStyleIdx="6" presStyleCnt="9"/>
      <dgm:spPr/>
    </dgm:pt>
    <dgm:pt modelId="{8E241A9E-F178-8940-BC3B-D3C1AE5BF614}" type="pres">
      <dgm:prSet presAssocID="{3E58C217-3C4F-1147-8586-2A072F371D4F}" presName="shap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DB88FF-5D30-E743-A268-29341BE20484}" type="pres">
      <dgm:prSet presAssocID="{C3EC64F1-2BB7-1D41-9C5D-57462AFF755D}" presName="sibTrans" presStyleLbl="sibTrans2D1" presStyleIdx="7" presStyleCnt="8"/>
      <dgm:spPr/>
      <dgm:t>
        <a:bodyPr/>
        <a:lstStyle/>
        <a:p>
          <a:endParaRPr lang="zh-CN" altLang="en-US"/>
        </a:p>
      </dgm:t>
    </dgm:pt>
    <dgm:pt modelId="{49335ACC-3645-2E47-BADF-E46801FF478F}" type="pres">
      <dgm:prSet presAssocID="{2E2D3175-8A82-4644-8731-B946B2D7C137}" presName="last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4D86E5-2975-3D48-83A8-B04FFE65D532}" type="presOf" srcId="{07C0A928-9445-F644-9010-87357E56FE32}" destId="{879ECBA1-771F-DF47-9F3E-B69FF0055651}" srcOrd="0" destOrd="0" presId="urn:microsoft.com/office/officeart/2005/8/layout/bProcess2"/>
    <dgm:cxn modelId="{BA94A63B-A43A-7C4A-9C92-357139634015}" srcId="{8FCDED41-6A02-2341-919A-4E582C912F12}" destId="{07C0A928-9445-F644-9010-87357E56FE32}" srcOrd="6" destOrd="0" parTransId="{A8BC1605-FD7C-A845-80B7-0250AE86E868}" sibTransId="{3EAE63BB-E22E-8C4F-A424-688E0459AA66}"/>
    <dgm:cxn modelId="{942166E7-360A-2C49-B238-E6CA39E2D6A7}" type="presOf" srcId="{F3F9A361-BB1E-BD4D-B259-169361F0C56F}" destId="{02D8B2B7-795A-4241-901E-D974BA827B3B}" srcOrd="0" destOrd="0" presId="urn:microsoft.com/office/officeart/2005/8/layout/bProcess2"/>
    <dgm:cxn modelId="{976BDD37-B028-2448-8F67-3AD642B7B911}" srcId="{8FCDED41-6A02-2341-919A-4E582C912F12}" destId="{9000A5B7-9738-7C48-AA6B-BB5962E1A334}" srcOrd="0" destOrd="0" parTransId="{E1348904-0A8D-A84F-BED6-81A5559893B3}" sibTransId="{F3F9A361-BB1E-BD4D-B259-169361F0C56F}"/>
    <dgm:cxn modelId="{F20BC200-CEE8-1D47-930B-0DECFB6203BD}" srcId="{8FCDED41-6A02-2341-919A-4E582C912F12}" destId="{3A866E36-5845-EA4F-AC05-157D3E28A09C}" srcOrd="2" destOrd="0" parTransId="{58B35518-C7FC-9A43-9B85-01F804858562}" sibTransId="{4D9CD34D-87D8-7343-B26E-B5E9C31ED930}"/>
    <dgm:cxn modelId="{1FF82034-0481-D94D-9627-447337230BE1}" srcId="{8FCDED41-6A02-2341-919A-4E582C912F12}" destId="{3E58C217-3C4F-1147-8586-2A072F371D4F}" srcOrd="7" destOrd="0" parTransId="{F081A108-B9F9-754C-A73B-74470004C593}" sibTransId="{C3EC64F1-2BB7-1D41-9C5D-57462AFF755D}"/>
    <dgm:cxn modelId="{92B62BA2-0A77-3543-B30B-A015BB02D6B0}" srcId="{8FCDED41-6A02-2341-919A-4E582C912F12}" destId="{2E2D3175-8A82-4644-8731-B946B2D7C137}" srcOrd="8" destOrd="0" parTransId="{D11EF957-CAC6-1549-B628-AC724030F186}" sibTransId="{92B9E682-F607-F543-9403-936555E37EE2}"/>
    <dgm:cxn modelId="{324C19DD-47BA-5A41-9D58-CA45CE3B0FC9}" type="presOf" srcId="{602EC7D9-682C-6343-B184-165F92471206}" destId="{F8226A26-F7CA-C846-B2EE-9B408AD0A813}" srcOrd="0" destOrd="0" presId="urn:microsoft.com/office/officeart/2005/8/layout/bProcess2"/>
    <dgm:cxn modelId="{2976B5DE-7471-4348-A36C-818C1A3F940D}" type="presOf" srcId="{E7A5E024-5D91-F442-91FA-00E71349B817}" destId="{F5FF7C62-55B1-C14C-A7E6-1608B27649ED}" srcOrd="0" destOrd="0" presId="urn:microsoft.com/office/officeart/2005/8/layout/bProcess2"/>
    <dgm:cxn modelId="{F1F4EF2D-5338-E144-97E5-35227C899CB4}" srcId="{8FCDED41-6A02-2341-919A-4E582C912F12}" destId="{D83ABC01-A17A-8949-A0E6-B3F2AED4239F}" srcOrd="3" destOrd="0" parTransId="{BE50F53D-B4F2-2043-9714-B4AA627FF8C3}" sibTransId="{27F7E13B-0E0F-2747-9B98-B095E9DC2427}"/>
    <dgm:cxn modelId="{24CE2F08-E86B-6E4B-BBA3-2A68D95348E0}" type="presOf" srcId="{2E2D3175-8A82-4644-8731-B946B2D7C137}" destId="{49335ACC-3645-2E47-BADF-E46801FF478F}" srcOrd="0" destOrd="0" presId="urn:microsoft.com/office/officeart/2005/8/layout/bProcess2"/>
    <dgm:cxn modelId="{55E7EBB9-3777-0842-8181-3E7DF65FEC4C}" type="presOf" srcId="{3EAE63BB-E22E-8C4F-A424-688E0459AA66}" destId="{4AD49935-77B0-F149-AC26-57F9BAB2BDD2}" srcOrd="0" destOrd="0" presId="urn:microsoft.com/office/officeart/2005/8/layout/bProcess2"/>
    <dgm:cxn modelId="{39BCE7E2-75CD-A44E-B270-2412B3330CB4}" type="presOf" srcId="{3A866E36-5845-EA4F-AC05-157D3E28A09C}" destId="{45A0DCCF-9E3B-0649-B09F-F221B5D6011B}" srcOrd="0" destOrd="0" presId="urn:microsoft.com/office/officeart/2005/8/layout/bProcess2"/>
    <dgm:cxn modelId="{6208F7E2-067C-754A-ABB7-E40CE8FA0CCE}" type="presOf" srcId="{8FCDED41-6A02-2341-919A-4E582C912F12}" destId="{D539353A-1213-2948-8CCA-EFB6D7AC16DA}" srcOrd="0" destOrd="0" presId="urn:microsoft.com/office/officeart/2005/8/layout/bProcess2"/>
    <dgm:cxn modelId="{68003A9D-BF03-DB40-BF1E-EFE65A14FE85}" type="presOf" srcId="{D83ABC01-A17A-8949-A0E6-B3F2AED4239F}" destId="{6EB7A43B-DE63-9740-A1AE-60F4564333EA}" srcOrd="0" destOrd="0" presId="urn:microsoft.com/office/officeart/2005/8/layout/bProcess2"/>
    <dgm:cxn modelId="{23FA9E21-EE49-D945-BC0C-91A4ED2E8C22}" type="presOf" srcId="{3E58C217-3C4F-1147-8586-2A072F371D4F}" destId="{8E241A9E-F178-8940-BC3B-D3C1AE5BF614}" srcOrd="0" destOrd="0" presId="urn:microsoft.com/office/officeart/2005/8/layout/bProcess2"/>
    <dgm:cxn modelId="{EAEA4EA5-89EC-D444-9F41-A7C27540EE93}" type="presOf" srcId="{9000A5B7-9738-7C48-AA6B-BB5962E1A334}" destId="{88A223CA-D3F4-3A4F-850B-74A0CBB78EB7}" srcOrd="0" destOrd="0" presId="urn:microsoft.com/office/officeart/2005/8/layout/bProcess2"/>
    <dgm:cxn modelId="{24E8FB7C-C447-DC41-955B-F964F57BFF5C}" srcId="{8FCDED41-6A02-2341-919A-4E582C912F12}" destId="{602EC7D9-682C-6343-B184-165F92471206}" srcOrd="1" destOrd="0" parTransId="{0D228771-A194-BD4D-A4B4-D7C70061FDC8}" sibTransId="{7C2DE64C-94F4-D64A-8FC8-634A0E81878B}"/>
    <dgm:cxn modelId="{D4CAB75F-6A70-5543-BC18-8C024788CAA9}" type="presOf" srcId="{FE74130B-6ED1-B440-A609-A1F822E767E7}" destId="{92603B9F-2738-0E48-95FF-01E5DD70C17A}" srcOrd="0" destOrd="0" presId="urn:microsoft.com/office/officeart/2005/8/layout/bProcess2"/>
    <dgm:cxn modelId="{DEC25E4B-DA42-464E-8F08-036BF62B2DB0}" srcId="{8FCDED41-6A02-2341-919A-4E582C912F12}" destId="{E7A5E024-5D91-F442-91FA-00E71349B817}" srcOrd="5" destOrd="0" parTransId="{27FA3116-0857-9443-A904-355ADB09C11D}" sibTransId="{FE74130B-6ED1-B440-A609-A1F822E767E7}"/>
    <dgm:cxn modelId="{C8628885-6874-0948-AD58-4578A01D75CD}" type="presOf" srcId="{94065098-9385-6C41-AB93-F2737624C019}" destId="{F5E228EC-A0A5-3D4C-BB3C-E6E00AD93571}" srcOrd="0" destOrd="0" presId="urn:microsoft.com/office/officeart/2005/8/layout/bProcess2"/>
    <dgm:cxn modelId="{FED4FA51-54AF-374A-9A23-BA45D8FB1F30}" type="presOf" srcId="{4D9CD34D-87D8-7343-B26E-B5E9C31ED930}" destId="{FED64027-EE8A-B64E-BF4A-48E78862CECC}" srcOrd="0" destOrd="0" presId="urn:microsoft.com/office/officeart/2005/8/layout/bProcess2"/>
    <dgm:cxn modelId="{5B9DD1B9-BADA-6E49-83CC-4E9EE052C58A}" type="presOf" srcId="{C3EC64F1-2BB7-1D41-9C5D-57462AFF755D}" destId="{0BDB88FF-5D30-E743-A268-29341BE20484}" srcOrd="0" destOrd="0" presId="urn:microsoft.com/office/officeart/2005/8/layout/bProcess2"/>
    <dgm:cxn modelId="{F17CB486-8367-A341-B9AA-7DF14E74D383}" type="presOf" srcId="{27F7E13B-0E0F-2747-9B98-B095E9DC2427}" destId="{768DF340-3F4D-594C-AF6B-B7CF715689DC}" srcOrd="0" destOrd="0" presId="urn:microsoft.com/office/officeart/2005/8/layout/bProcess2"/>
    <dgm:cxn modelId="{BE93EE80-CF86-534D-ADF3-C4A4F11601B5}" type="presOf" srcId="{7C2DE64C-94F4-D64A-8FC8-634A0E81878B}" destId="{F13A1777-2BD4-AF47-8774-970564C89C80}" srcOrd="0" destOrd="0" presId="urn:microsoft.com/office/officeart/2005/8/layout/bProcess2"/>
    <dgm:cxn modelId="{0349487C-D5FC-074A-AE13-A21DDDE72979}" type="presOf" srcId="{61D95D64-2DAC-B247-ACCA-1A292A146247}" destId="{531D0DF5-DD56-BD4A-965D-06183F877374}" srcOrd="0" destOrd="0" presId="urn:microsoft.com/office/officeart/2005/8/layout/bProcess2"/>
    <dgm:cxn modelId="{9468BB00-9606-A647-A4B4-9307167C9DD8}" srcId="{8FCDED41-6A02-2341-919A-4E582C912F12}" destId="{94065098-9385-6C41-AB93-F2737624C019}" srcOrd="4" destOrd="0" parTransId="{1A737BE0-C68E-2C43-8E51-FE236215F8E4}" sibTransId="{61D95D64-2DAC-B247-ACCA-1A292A146247}"/>
    <dgm:cxn modelId="{44D881E1-F8D3-9E4A-BC5F-A5B2CE89D39B}" type="presParOf" srcId="{D539353A-1213-2948-8CCA-EFB6D7AC16DA}" destId="{88A223CA-D3F4-3A4F-850B-74A0CBB78EB7}" srcOrd="0" destOrd="0" presId="urn:microsoft.com/office/officeart/2005/8/layout/bProcess2"/>
    <dgm:cxn modelId="{8CE6035D-9CCD-6740-9E79-0DCB7C8D2042}" type="presParOf" srcId="{D539353A-1213-2948-8CCA-EFB6D7AC16DA}" destId="{02D8B2B7-795A-4241-901E-D974BA827B3B}" srcOrd="1" destOrd="0" presId="urn:microsoft.com/office/officeart/2005/8/layout/bProcess2"/>
    <dgm:cxn modelId="{8722C42B-A866-E94F-8A19-E6F16D963FBE}" type="presParOf" srcId="{D539353A-1213-2948-8CCA-EFB6D7AC16DA}" destId="{DD72F145-04E3-9245-AF12-941E768B06F7}" srcOrd="2" destOrd="0" presId="urn:microsoft.com/office/officeart/2005/8/layout/bProcess2"/>
    <dgm:cxn modelId="{BCB21F80-EAA4-3747-94A8-3C3FF3B5F259}" type="presParOf" srcId="{DD72F145-04E3-9245-AF12-941E768B06F7}" destId="{0EE16F7A-15BF-8840-8FF2-376358F24435}" srcOrd="0" destOrd="0" presId="urn:microsoft.com/office/officeart/2005/8/layout/bProcess2"/>
    <dgm:cxn modelId="{6FBC39CD-5758-A348-95CD-26C2ABD700E0}" type="presParOf" srcId="{DD72F145-04E3-9245-AF12-941E768B06F7}" destId="{F8226A26-F7CA-C846-B2EE-9B408AD0A813}" srcOrd="1" destOrd="0" presId="urn:microsoft.com/office/officeart/2005/8/layout/bProcess2"/>
    <dgm:cxn modelId="{CAC89772-2942-7847-A403-8AA00BAED40B}" type="presParOf" srcId="{D539353A-1213-2948-8CCA-EFB6D7AC16DA}" destId="{F13A1777-2BD4-AF47-8774-970564C89C80}" srcOrd="3" destOrd="0" presId="urn:microsoft.com/office/officeart/2005/8/layout/bProcess2"/>
    <dgm:cxn modelId="{7BA95D9A-E515-0842-9298-19DE738903C8}" type="presParOf" srcId="{D539353A-1213-2948-8CCA-EFB6D7AC16DA}" destId="{704A203D-72A4-7843-B982-29AB87B02A6A}" srcOrd="4" destOrd="0" presId="urn:microsoft.com/office/officeart/2005/8/layout/bProcess2"/>
    <dgm:cxn modelId="{62560C5F-C3E5-5E45-82BE-83B0A28DAA62}" type="presParOf" srcId="{704A203D-72A4-7843-B982-29AB87B02A6A}" destId="{36538FAD-E2E5-6E49-ACC0-8BEA2ACD90D7}" srcOrd="0" destOrd="0" presId="urn:microsoft.com/office/officeart/2005/8/layout/bProcess2"/>
    <dgm:cxn modelId="{9E421DB0-665F-3C47-8DA6-C60BCFF140E3}" type="presParOf" srcId="{704A203D-72A4-7843-B982-29AB87B02A6A}" destId="{45A0DCCF-9E3B-0649-B09F-F221B5D6011B}" srcOrd="1" destOrd="0" presId="urn:microsoft.com/office/officeart/2005/8/layout/bProcess2"/>
    <dgm:cxn modelId="{EC976AD7-ED47-054A-ABDA-058A737154F6}" type="presParOf" srcId="{D539353A-1213-2948-8CCA-EFB6D7AC16DA}" destId="{FED64027-EE8A-B64E-BF4A-48E78862CECC}" srcOrd="5" destOrd="0" presId="urn:microsoft.com/office/officeart/2005/8/layout/bProcess2"/>
    <dgm:cxn modelId="{F035CC14-169A-664A-B43F-20FB104790FF}" type="presParOf" srcId="{D539353A-1213-2948-8CCA-EFB6D7AC16DA}" destId="{E8629D66-3DDB-264E-A771-D7846A470B4F}" srcOrd="6" destOrd="0" presId="urn:microsoft.com/office/officeart/2005/8/layout/bProcess2"/>
    <dgm:cxn modelId="{D56C0071-5F7E-FE4F-97FB-03AF01E92D1B}" type="presParOf" srcId="{E8629D66-3DDB-264E-A771-D7846A470B4F}" destId="{AE0D8809-C4A6-A440-B014-E048A459D560}" srcOrd="0" destOrd="0" presId="urn:microsoft.com/office/officeart/2005/8/layout/bProcess2"/>
    <dgm:cxn modelId="{A867BCB7-F13D-834B-B323-F9095F5FA8BC}" type="presParOf" srcId="{E8629D66-3DDB-264E-A771-D7846A470B4F}" destId="{6EB7A43B-DE63-9740-A1AE-60F4564333EA}" srcOrd="1" destOrd="0" presId="urn:microsoft.com/office/officeart/2005/8/layout/bProcess2"/>
    <dgm:cxn modelId="{FFC298FC-E6C9-8C46-B8FA-CDA5AF054A13}" type="presParOf" srcId="{D539353A-1213-2948-8CCA-EFB6D7AC16DA}" destId="{768DF340-3F4D-594C-AF6B-B7CF715689DC}" srcOrd="7" destOrd="0" presId="urn:microsoft.com/office/officeart/2005/8/layout/bProcess2"/>
    <dgm:cxn modelId="{1C7907F3-8A52-3B4B-926F-753AEE07A0DC}" type="presParOf" srcId="{D539353A-1213-2948-8CCA-EFB6D7AC16DA}" destId="{BC52507B-4F14-A24E-9C4B-06CF0B47E4B6}" srcOrd="8" destOrd="0" presId="urn:microsoft.com/office/officeart/2005/8/layout/bProcess2"/>
    <dgm:cxn modelId="{A82C2773-F4EF-744F-A49C-FC80AC17A84D}" type="presParOf" srcId="{BC52507B-4F14-A24E-9C4B-06CF0B47E4B6}" destId="{C498A303-CC82-1645-B788-AF2DD543157C}" srcOrd="0" destOrd="0" presId="urn:microsoft.com/office/officeart/2005/8/layout/bProcess2"/>
    <dgm:cxn modelId="{0F766D73-E1E9-254C-B53F-D34D8247AE8C}" type="presParOf" srcId="{BC52507B-4F14-A24E-9C4B-06CF0B47E4B6}" destId="{F5E228EC-A0A5-3D4C-BB3C-E6E00AD93571}" srcOrd="1" destOrd="0" presId="urn:microsoft.com/office/officeart/2005/8/layout/bProcess2"/>
    <dgm:cxn modelId="{378D0A57-8148-A840-B629-943E272AA09A}" type="presParOf" srcId="{D539353A-1213-2948-8CCA-EFB6D7AC16DA}" destId="{531D0DF5-DD56-BD4A-965D-06183F877374}" srcOrd="9" destOrd="0" presId="urn:microsoft.com/office/officeart/2005/8/layout/bProcess2"/>
    <dgm:cxn modelId="{08464FD1-9C9F-FD4F-B589-8F896415FFD9}" type="presParOf" srcId="{D539353A-1213-2948-8CCA-EFB6D7AC16DA}" destId="{DCE1BEF5-607D-A345-B09A-E8CF1620A0B0}" srcOrd="10" destOrd="0" presId="urn:microsoft.com/office/officeart/2005/8/layout/bProcess2"/>
    <dgm:cxn modelId="{34D72F78-044B-E84F-BA46-CD69CAF6124F}" type="presParOf" srcId="{DCE1BEF5-607D-A345-B09A-E8CF1620A0B0}" destId="{CB5052FF-E122-1845-8223-5D0288124264}" srcOrd="0" destOrd="0" presId="urn:microsoft.com/office/officeart/2005/8/layout/bProcess2"/>
    <dgm:cxn modelId="{8FE85392-7567-3D45-90AB-1944B193C178}" type="presParOf" srcId="{DCE1BEF5-607D-A345-B09A-E8CF1620A0B0}" destId="{F5FF7C62-55B1-C14C-A7E6-1608B27649ED}" srcOrd="1" destOrd="0" presId="urn:microsoft.com/office/officeart/2005/8/layout/bProcess2"/>
    <dgm:cxn modelId="{0F78CA6F-5232-4345-A7EF-569AB4395FF6}" type="presParOf" srcId="{D539353A-1213-2948-8CCA-EFB6D7AC16DA}" destId="{92603B9F-2738-0E48-95FF-01E5DD70C17A}" srcOrd="11" destOrd="0" presId="urn:microsoft.com/office/officeart/2005/8/layout/bProcess2"/>
    <dgm:cxn modelId="{2563B423-A0B0-6B41-934C-957FCC4384DD}" type="presParOf" srcId="{D539353A-1213-2948-8CCA-EFB6D7AC16DA}" destId="{E04F4526-C031-D849-A04D-48D3B020975A}" srcOrd="12" destOrd="0" presId="urn:microsoft.com/office/officeart/2005/8/layout/bProcess2"/>
    <dgm:cxn modelId="{B4BA9CC7-E213-CE41-AB0C-A7C260F339F3}" type="presParOf" srcId="{E04F4526-C031-D849-A04D-48D3B020975A}" destId="{B5FCEBDE-008D-7E40-8AEE-86B30450EE21}" srcOrd="0" destOrd="0" presId="urn:microsoft.com/office/officeart/2005/8/layout/bProcess2"/>
    <dgm:cxn modelId="{14640C44-5F2F-3E44-A2FE-4C6F4BD5F119}" type="presParOf" srcId="{E04F4526-C031-D849-A04D-48D3B020975A}" destId="{879ECBA1-771F-DF47-9F3E-B69FF0055651}" srcOrd="1" destOrd="0" presId="urn:microsoft.com/office/officeart/2005/8/layout/bProcess2"/>
    <dgm:cxn modelId="{4197616D-D258-5741-94C7-EE7926F0C0CE}" type="presParOf" srcId="{D539353A-1213-2948-8CCA-EFB6D7AC16DA}" destId="{4AD49935-77B0-F149-AC26-57F9BAB2BDD2}" srcOrd="13" destOrd="0" presId="urn:microsoft.com/office/officeart/2005/8/layout/bProcess2"/>
    <dgm:cxn modelId="{4998DBB2-BB1A-F44E-8BAC-03DFD5669F4E}" type="presParOf" srcId="{D539353A-1213-2948-8CCA-EFB6D7AC16DA}" destId="{40E2C6D7-06F9-FA4A-B992-41F7416C2090}" srcOrd="14" destOrd="0" presId="urn:microsoft.com/office/officeart/2005/8/layout/bProcess2"/>
    <dgm:cxn modelId="{8B889DAC-56B3-914A-9E0B-97C16EE2848B}" type="presParOf" srcId="{40E2C6D7-06F9-FA4A-B992-41F7416C2090}" destId="{50CDE171-97D4-1348-8622-94E127D9B6C8}" srcOrd="0" destOrd="0" presId="urn:microsoft.com/office/officeart/2005/8/layout/bProcess2"/>
    <dgm:cxn modelId="{454CFF95-C49D-5148-8773-A47C7B740A30}" type="presParOf" srcId="{40E2C6D7-06F9-FA4A-B992-41F7416C2090}" destId="{8E241A9E-F178-8940-BC3B-D3C1AE5BF614}" srcOrd="1" destOrd="0" presId="urn:microsoft.com/office/officeart/2005/8/layout/bProcess2"/>
    <dgm:cxn modelId="{C8D37577-78F1-1443-B95A-FBBB72B02111}" type="presParOf" srcId="{D539353A-1213-2948-8CCA-EFB6D7AC16DA}" destId="{0BDB88FF-5D30-E743-A268-29341BE20484}" srcOrd="15" destOrd="0" presId="urn:microsoft.com/office/officeart/2005/8/layout/bProcess2"/>
    <dgm:cxn modelId="{EA2A6F10-4005-0641-9ACC-B789F8332C9F}" type="presParOf" srcId="{D539353A-1213-2948-8CCA-EFB6D7AC16DA}" destId="{49335ACC-3645-2E47-BADF-E46801FF478F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223CA-D3F4-3A4F-850B-74A0CBB78EB7}">
      <dsp:nvSpPr>
        <dsp:cNvPr id="0" name=""/>
        <dsp:cNvSpPr/>
      </dsp:nvSpPr>
      <dsp:spPr>
        <a:xfrm>
          <a:off x="1072693" y="62"/>
          <a:ext cx="1383999" cy="1383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/>
            <a:t>用户请求</a:t>
          </a:r>
        </a:p>
      </dsp:txBody>
      <dsp:txXfrm>
        <a:off x="1275375" y="202744"/>
        <a:ext cx="978635" cy="978635"/>
      </dsp:txXfrm>
    </dsp:sp>
    <dsp:sp modelId="{02D8B2B7-795A-4241-901E-D974BA827B3B}">
      <dsp:nvSpPr>
        <dsp:cNvPr id="0" name=""/>
        <dsp:cNvSpPr/>
      </dsp:nvSpPr>
      <dsp:spPr>
        <a:xfrm rot="10800000">
          <a:off x="1522492" y="1562770"/>
          <a:ext cx="484399" cy="3788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26A26-F7CA-C846-B2EE-9B408AD0A813}">
      <dsp:nvSpPr>
        <dsp:cNvPr id="0" name=""/>
        <dsp:cNvSpPr/>
      </dsp:nvSpPr>
      <dsp:spPr>
        <a:xfrm>
          <a:off x="1303128" y="2098897"/>
          <a:ext cx="923127" cy="923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目标方法</a:t>
          </a:r>
        </a:p>
      </dsp:txBody>
      <dsp:txXfrm>
        <a:off x="1438317" y="2234086"/>
        <a:ext cx="652749" cy="652749"/>
      </dsp:txXfrm>
    </dsp:sp>
    <dsp:sp modelId="{F13A1777-2BD4-AF47-8774-970564C89C80}">
      <dsp:nvSpPr>
        <dsp:cNvPr id="0" name=""/>
        <dsp:cNvSpPr/>
      </dsp:nvSpPr>
      <dsp:spPr>
        <a:xfrm rot="10800000">
          <a:off x="1522492" y="3315951"/>
          <a:ext cx="484399" cy="3788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0DCCF-9E3B-0649-B09F-F221B5D6011B}">
      <dsp:nvSpPr>
        <dsp:cNvPr id="0" name=""/>
        <dsp:cNvSpPr/>
      </dsp:nvSpPr>
      <dsp:spPr>
        <a:xfrm>
          <a:off x="1303128" y="3967296"/>
          <a:ext cx="923127" cy="923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代理对象</a:t>
          </a:r>
        </a:p>
      </dsp:txBody>
      <dsp:txXfrm>
        <a:off x="1438317" y="4102485"/>
        <a:ext cx="652749" cy="652749"/>
      </dsp:txXfrm>
    </dsp:sp>
    <dsp:sp modelId="{FED64027-EE8A-B64E-BF4A-48E78862CECC}">
      <dsp:nvSpPr>
        <dsp:cNvPr id="0" name=""/>
        <dsp:cNvSpPr/>
      </dsp:nvSpPr>
      <dsp:spPr>
        <a:xfrm rot="5400000">
          <a:off x="2571214" y="4239428"/>
          <a:ext cx="484399" cy="3788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7A43B-DE63-9740-A1AE-60F4564333EA}">
      <dsp:nvSpPr>
        <dsp:cNvPr id="0" name=""/>
        <dsp:cNvSpPr/>
      </dsp:nvSpPr>
      <dsp:spPr>
        <a:xfrm>
          <a:off x="3379127" y="3967296"/>
          <a:ext cx="923127" cy="923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外层拦截器对象</a:t>
          </a:r>
        </a:p>
      </dsp:txBody>
      <dsp:txXfrm>
        <a:off x="3514316" y="4102485"/>
        <a:ext cx="652749" cy="652749"/>
      </dsp:txXfrm>
    </dsp:sp>
    <dsp:sp modelId="{768DF340-3F4D-594C-AF6B-B7CF715689DC}">
      <dsp:nvSpPr>
        <dsp:cNvPr id="0" name=""/>
        <dsp:cNvSpPr/>
      </dsp:nvSpPr>
      <dsp:spPr>
        <a:xfrm>
          <a:off x="3598491" y="3294506"/>
          <a:ext cx="484399" cy="3788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228EC-A0A5-3D4C-BB3C-E6E00AD93571}">
      <dsp:nvSpPr>
        <dsp:cNvPr id="0" name=""/>
        <dsp:cNvSpPr/>
      </dsp:nvSpPr>
      <dsp:spPr>
        <a:xfrm>
          <a:off x="3379127" y="2098897"/>
          <a:ext cx="923127" cy="923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创建拦截器链</a:t>
          </a:r>
          <a:endParaRPr lang="en-US" altLang="zh-CN" sz="1300" kern="1200" dirty="0"/>
        </a:p>
      </dsp:txBody>
      <dsp:txXfrm>
        <a:off x="3514316" y="2234086"/>
        <a:ext cx="652749" cy="652749"/>
      </dsp:txXfrm>
    </dsp:sp>
    <dsp:sp modelId="{531D0DF5-DD56-BD4A-965D-06183F877374}">
      <dsp:nvSpPr>
        <dsp:cNvPr id="0" name=""/>
        <dsp:cNvSpPr/>
      </dsp:nvSpPr>
      <dsp:spPr>
        <a:xfrm>
          <a:off x="3598491" y="1426107"/>
          <a:ext cx="484399" cy="3788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7C62-55B1-C14C-A7E6-1608B27649ED}">
      <dsp:nvSpPr>
        <dsp:cNvPr id="0" name=""/>
        <dsp:cNvSpPr/>
      </dsp:nvSpPr>
      <dsp:spPr>
        <a:xfrm>
          <a:off x="3379127" y="230498"/>
          <a:ext cx="923127" cy="923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执行拦截器链</a:t>
          </a:r>
          <a:endParaRPr lang="en-US" altLang="zh-CN" sz="1300" kern="1200" dirty="0"/>
        </a:p>
      </dsp:txBody>
      <dsp:txXfrm>
        <a:off x="3514316" y="365687"/>
        <a:ext cx="652749" cy="652749"/>
      </dsp:txXfrm>
    </dsp:sp>
    <dsp:sp modelId="{92603B9F-2738-0E48-95FF-01E5DD70C17A}">
      <dsp:nvSpPr>
        <dsp:cNvPr id="0" name=""/>
        <dsp:cNvSpPr/>
      </dsp:nvSpPr>
      <dsp:spPr>
        <a:xfrm rot="5400000">
          <a:off x="4647213" y="502630"/>
          <a:ext cx="484399" cy="3788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ECBA1-771F-DF47-9F3E-B69FF0055651}">
      <dsp:nvSpPr>
        <dsp:cNvPr id="0" name=""/>
        <dsp:cNvSpPr/>
      </dsp:nvSpPr>
      <dsp:spPr>
        <a:xfrm>
          <a:off x="5455126" y="230498"/>
          <a:ext cx="923127" cy="923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执行拦截器</a:t>
          </a:r>
        </a:p>
      </dsp:txBody>
      <dsp:txXfrm>
        <a:off x="5590315" y="365687"/>
        <a:ext cx="652749" cy="652749"/>
      </dsp:txXfrm>
    </dsp:sp>
    <dsp:sp modelId="{4AD49935-77B0-F149-AC26-57F9BAB2BDD2}">
      <dsp:nvSpPr>
        <dsp:cNvPr id="0" name=""/>
        <dsp:cNvSpPr/>
      </dsp:nvSpPr>
      <dsp:spPr>
        <a:xfrm rot="10800000">
          <a:off x="5674490" y="1447552"/>
          <a:ext cx="484399" cy="3788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41A9E-F178-8940-BC3B-D3C1AE5BF614}">
      <dsp:nvSpPr>
        <dsp:cNvPr id="0" name=""/>
        <dsp:cNvSpPr/>
      </dsp:nvSpPr>
      <dsp:spPr>
        <a:xfrm>
          <a:off x="5455126" y="2098897"/>
          <a:ext cx="923127" cy="923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真正调用目标方法</a:t>
          </a:r>
        </a:p>
      </dsp:txBody>
      <dsp:txXfrm>
        <a:off x="5590315" y="2234086"/>
        <a:ext cx="652749" cy="652749"/>
      </dsp:txXfrm>
    </dsp:sp>
    <dsp:sp modelId="{0BDB88FF-5D30-E743-A268-29341BE20484}">
      <dsp:nvSpPr>
        <dsp:cNvPr id="0" name=""/>
        <dsp:cNvSpPr/>
      </dsp:nvSpPr>
      <dsp:spPr>
        <a:xfrm rot="10800000">
          <a:off x="5674490" y="3200733"/>
          <a:ext cx="484399" cy="3788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35ACC-3645-2E47-BADF-E46801FF478F}">
      <dsp:nvSpPr>
        <dsp:cNvPr id="0" name=""/>
        <dsp:cNvSpPr/>
      </dsp:nvSpPr>
      <dsp:spPr>
        <a:xfrm>
          <a:off x="5224690" y="3736860"/>
          <a:ext cx="1383999" cy="1383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/>
            <a:t>返回请求</a:t>
          </a:r>
        </a:p>
      </dsp:txBody>
      <dsp:txXfrm>
        <a:off x="5427372" y="3939542"/>
        <a:ext cx="978635" cy="978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751A1-F057-4CD7-B3D0-663A5894C4B0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C3829-85C2-4C78-A748-3A4999477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7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431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90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23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77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760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923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177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439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606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45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24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52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089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50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75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16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206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96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冲突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32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71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546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44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61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5A21BAC-E2C0-9045-BC93-9D9D36838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93685" cy="64801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493" y="989120"/>
            <a:ext cx="7993062" cy="720080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标题标题标题标题标题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64493" y="1727919"/>
            <a:ext cx="7343775" cy="50375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64493" y="2827356"/>
            <a:ext cx="3167062" cy="2883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年／月／日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3BEAD6-AEEB-0B41-8294-C66C5A9538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9" y="619988"/>
            <a:ext cx="1573175" cy="2981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C026CD-B663-914E-9EE2-75D3A849F0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84" y="5544343"/>
            <a:ext cx="1609888" cy="4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E6869BC-6547-F84C-A724-7868D22C4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311" cy="6480175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8E967D3-37AC-8E4A-8EED-401689997F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2465" y="3012310"/>
            <a:ext cx="3240360" cy="14431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66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2DCE5089-E07D-804E-927B-63246F94F1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1554" y="2375991"/>
            <a:ext cx="550702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文本占位符 15">
            <a:extLst>
              <a:ext uri="{FF2B5EF4-FFF2-40B4-BE49-F238E27FC236}">
                <a16:creationId xmlns:a16="http://schemas.microsoft.com/office/drawing/2014/main" id="{BA6FFE24-7F72-3B46-B3B7-9A16B5C8A8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2925" y="2375991"/>
            <a:ext cx="3883789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10" name="文本占位符 19">
            <a:extLst>
              <a:ext uri="{FF2B5EF4-FFF2-40B4-BE49-F238E27FC236}">
                <a16:creationId xmlns:a16="http://schemas.microsoft.com/office/drawing/2014/main" id="{CF4AEF98-57D2-9546-A171-16098C3D14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1554" y="2911659"/>
            <a:ext cx="550702" cy="40043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1" name="文本占位符 22">
            <a:extLst>
              <a:ext uri="{FF2B5EF4-FFF2-40B4-BE49-F238E27FC236}">
                <a16:creationId xmlns:a16="http://schemas.microsoft.com/office/drawing/2014/main" id="{BC4DC2B5-B6C4-274D-BBBE-803E287BCA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52256" y="2911659"/>
            <a:ext cx="3884458" cy="400436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12" name="文本占位符 26">
            <a:extLst>
              <a:ext uri="{FF2B5EF4-FFF2-40B4-BE49-F238E27FC236}">
                <a16:creationId xmlns:a16="http://schemas.microsoft.com/office/drawing/2014/main" id="{511AD4F9-0680-F24B-9188-29C7427FD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1554" y="3447329"/>
            <a:ext cx="550702" cy="4092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文本占位符 30">
            <a:extLst>
              <a:ext uri="{FF2B5EF4-FFF2-40B4-BE49-F238E27FC236}">
                <a16:creationId xmlns:a16="http://schemas.microsoft.com/office/drawing/2014/main" id="{C226C9EF-47C5-A34E-A515-742112C9E2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1554" y="3982998"/>
            <a:ext cx="550702" cy="4092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4" name="文本占位符 33">
            <a:extLst>
              <a:ext uri="{FF2B5EF4-FFF2-40B4-BE49-F238E27FC236}">
                <a16:creationId xmlns:a16="http://schemas.microsoft.com/office/drawing/2014/main" id="{028DEE56-1FF7-8448-B0A1-92D5792F9B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05401" y="4518669"/>
            <a:ext cx="546855" cy="360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" name="文本占位符 26">
            <a:extLst>
              <a:ext uri="{FF2B5EF4-FFF2-40B4-BE49-F238E27FC236}">
                <a16:creationId xmlns:a16="http://schemas.microsoft.com/office/drawing/2014/main" id="{7A55136E-ADF1-B945-A8E0-0C9F1EF75F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4603" y="3447329"/>
            <a:ext cx="3882111" cy="409215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16" name="文本占位符 30">
            <a:extLst>
              <a:ext uri="{FF2B5EF4-FFF2-40B4-BE49-F238E27FC236}">
                <a16:creationId xmlns:a16="http://schemas.microsoft.com/office/drawing/2014/main" id="{01E3D3E3-0E89-FC46-A93E-077659E3FD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4604" y="3982998"/>
            <a:ext cx="3882110" cy="409217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17" name="文本占位符 33">
            <a:extLst>
              <a:ext uri="{FF2B5EF4-FFF2-40B4-BE49-F238E27FC236}">
                <a16:creationId xmlns:a16="http://schemas.microsoft.com/office/drawing/2014/main" id="{72FF8197-F7BF-3844-AB63-5E3E17A006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2256" y="4518669"/>
            <a:ext cx="3884458" cy="360362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D4D87E2-66F3-5244-88A2-93668F6987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71" y="5776178"/>
            <a:ext cx="1297013" cy="3969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E271A9-F412-6C44-A06A-05480FEB09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9" y="619988"/>
            <a:ext cx="1573185" cy="2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90447F96-590E-8A41-9294-050E0F8EEF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71" y="5776178"/>
            <a:ext cx="1297013" cy="396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4E8061A-D6AE-174A-8882-F00EA595D7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9" y="619988"/>
            <a:ext cx="1573185" cy="29810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7E97C18F-F4DA-B64F-9D30-7CE9EEF70857}"/>
              </a:ext>
            </a:extLst>
          </p:cNvPr>
          <p:cNvSpPr/>
          <p:nvPr userDrawn="1"/>
        </p:nvSpPr>
        <p:spPr>
          <a:xfrm>
            <a:off x="0" y="503783"/>
            <a:ext cx="8733329" cy="53051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5F0DAC-5681-AD49-881A-22C0EC7AD4FA}"/>
              </a:ext>
            </a:extLst>
          </p:cNvPr>
          <p:cNvSpPr/>
          <p:nvPr userDrawn="1"/>
        </p:nvSpPr>
        <p:spPr>
          <a:xfrm>
            <a:off x="11036654" y="503783"/>
            <a:ext cx="485421" cy="53051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6" name="文本占位符 6">
            <a:extLst>
              <a:ext uri="{FF2B5EF4-FFF2-40B4-BE49-F238E27FC236}">
                <a16:creationId xmlns:a16="http://schemas.microsoft.com/office/drawing/2014/main" id="{8F43E1DB-705D-3A47-8BC8-40C86875C7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296" y="569697"/>
            <a:ext cx="1152128" cy="6477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47" name="文本占位符 13">
            <a:extLst>
              <a:ext uri="{FF2B5EF4-FFF2-40B4-BE49-F238E27FC236}">
                <a16:creationId xmlns:a16="http://schemas.microsoft.com/office/drawing/2014/main" id="{22BB3A4D-EAAC-C741-AD46-4F85277E3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3658" y="1628630"/>
            <a:ext cx="550702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8" name="文本占位符 15">
            <a:extLst>
              <a:ext uri="{FF2B5EF4-FFF2-40B4-BE49-F238E27FC236}">
                <a16:creationId xmlns:a16="http://schemas.microsoft.com/office/drawing/2014/main" id="{FF948000-1084-7F45-9276-ABB30FBF66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5029" y="1628630"/>
            <a:ext cx="3883789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9" name="文本占位符 19">
            <a:extLst>
              <a:ext uri="{FF2B5EF4-FFF2-40B4-BE49-F238E27FC236}">
                <a16:creationId xmlns:a16="http://schemas.microsoft.com/office/drawing/2014/main" id="{9B02335D-EA2A-DC43-962F-C3A2E760D5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658" y="2164298"/>
            <a:ext cx="550702" cy="40043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id="{F4AC12E3-54EC-164E-A089-432C708BC1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4360" y="2164298"/>
            <a:ext cx="3884458" cy="400436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51" name="文本占位符 26">
            <a:extLst>
              <a:ext uri="{FF2B5EF4-FFF2-40B4-BE49-F238E27FC236}">
                <a16:creationId xmlns:a16="http://schemas.microsoft.com/office/drawing/2014/main" id="{F8A8D45B-9361-B547-A67C-62438555E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658" y="2699968"/>
            <a:ext cx="550702" cy="4092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2" name="文本占位符 30">
            <a:extLst>
              <a:ext uri="{FF2B5EF4-FFF2-40B4-BE49-F238E27FC236}">
                <a16:creationId xmlns:a16="http://schemas.microsoft.com/office/drawing/2014/main" id="{992F472D-AF02-B944-87BD-08655BA7B5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658" y="3235637"/>
            <a:ext cx="550702" cy="4092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3" name="文本占位符 33">
            <a:extLst>
              <a:ext uri="{FF2B5EF4-FFF2-40B4-BE49-F238E27FC236}">
                <a16:creationId xmlns:a16="http://schemas.microsoft.com/office/drawing/2014/main" id="{0B399138-C35F-CD45-94B9-87F428F706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5" y="3771308"/>
            <a:ext cx="546855" cy="360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4" name="文本占位符 26">
            <a:extLst>
              <a:ext uri="{FF2B5EF4-FFF2-40B4-BE49-F238E27FC236}">
                <a16:creationId xmlns:a16="http://schemas.microsoft.com/office/drawing/2014/main" id="{BA135C6A-50C2-F142-8F1B-0F720EAB31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07" y="2699968"/>
            <a:ext cx="3882111" cy="409215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55" name="文本占位符 30">
            <a:extLst>
              <a:ext uri="{FF2B5EF4-FFF2-40B4-BE49-F238E27FC236}">
                <a16:creationId xmlns:a16="http://schemas.microsoft.com/office/drawing/2014/main" id="{703D0BE1-9B2F-9C40-B113-61253987C4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08" y="3235637"/>
            <a:ext cx="3882110" cy="409217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56" name="文本占位符 33">
            <a:extLst>
              <a:ext uri="{FF2B5EF4-FFF2-40B4-BE49-F238E27FC236}">
                <a16:creationId xmlns:a16="http://schemas.microsoft.com/office/drawing/2014/main" id="{B06A2B7D-15A5-6C4B-AE94-4A16BFE9BC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4360" y="3771308"/>
            <a:ext cx="3884458" cy="360362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335069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54CC7D5D-3E57-DF45-B3C1-FF89B19C30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3658" y="1628630"/>
            <a:ext cx="550702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文本占位符 15">
            <a:extLst>
              <a:ext uri="{FF2B5EF4-FFF2-40B4-BE49-F238E27FC236}">
                <a16:creationId xmlns:a16="http://schemas.microsoft.com/office/drawing/2014/main" id="{B88250AB-0B4B-E746-BBA3-A1ED95D3AF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5029" y="1628630"/>
            <a:ext cx="3883789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9" name="文本占位符 19">
            <a:extLst>
              <a:ext uri="{FF2B5EF4-FFF2-40B4-BE49-F238E27FC236}">
                <a16:creationId xmlns:a16="http://schemas.microsoft.com/office/drawing/2014/main" id="{484D5C43-7A8B-4C41-A612-C16384FBAA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658" y="2164298"/>
            <a:ext cx="550702" cy="40043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文本占位符 22">
            <a:extLst>
              <a:ext uri="{FF2B5EF4-FFF2-40B4-BE49-F238E27FC236}">
                <a16:creationId xmlns:a16="http://schemas.microsoft.com/office/drawing/2014/main" id="{AA3FFCE0-0EC3-484F-837B-936683768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4360" y="2164298"/>
            <a:ext cx="3884458" cy="400436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11" name="文本占位符 26">
            <a:extLst>
              <a:ext uri="{FF2B5EF4-FFF2-40B4-BE49-F238E27FC236}">
                <a16:creationId xmlns:a16="http://schemas.microsoft.com/office/drawing/2014/main" id="{E09AB774-7D1E-6B4B-9D34-1A809EA833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658" y="2699968"/>
            <a:ext cx="550702" cy="4092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2" name="文本占位符 30">
            <a:extLst>
              <a:ext uri="{FF2B5EF4-FFF2-40B4-BE49-F238E27FC236}">
                <a16:creationId xmlns:a16="http://schemas.microsoft.com/office/drawing/2014/main" id="{B18E76D1-3F3A-284D-8182-3D2840182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658" y="3235637"/>
            <a:ext cx="550702" cy="4092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3" name="文本占位符 33">
            <a:extLst>
              <a:ext uri="{FF2B5EF4-FFF2-40B4-BE49-F238E27FC236}">
                <a16:creationId xmlns:a16="http://schemas.microsoft.com/office/drawing/2014/main" id="{AA617CF3-F387-6B47-B0D7-047D812732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5" y="3771308"/>
            <a:ext cx="546855" cy="360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4" name="文本占位符 26">
            <a:extLst>
              <a:ext uri="{FF2B5EF4-FFF2-40B4-BE49-F238E27FC236}">
                <a16:creationId xmlns:a16="http://schemas.microsoft.com/office/drawing/2014/main" id="{FCE6EF6F-2347-274B-8D87-A9359CB887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07" y="2699968"/>
            <a:ext cx="3882111" cy="409215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15" name="文本占位符 30">
            <a:extLst>
              <a:ext uri="{FF2B5EF4-FFF2-40B4-BE49-F238E27FC236}">
                <a16:creationId xmlns:a16="http://schemas.microsoft.com/office/drawing/2014/main" id="{57E141AE-C169-6A4C-93B3-1A8612D51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08" y="3235637"/>
            <a:ext cx="3882110" cy="409217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16" name="文本占位符 33">
            <a:extLst>
              <a:ext uri="{FF2B5EF4-FFF2-40B4-BE49-F238E27FC236}">
                <a16:creationId xmlns:a16="http://schemas.microsoft.com/office/drawing/2014/main" id="{49C926D2-34F1-6F44-936D-CC30B4C2C5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4360" y="3771308"/>
            <a:ext cx="3884458" cy="360362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22AED3-61A8-C143-8D51-681FD66213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71" y="5776178"/>
            <a:ext cx="1297013" cy="3969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199E4DE-68D9-8740-95C8-3A68ECFA08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9" y="619988"/>
            <a:ext cx="1573185" cy="298103"/>
          </a:xfrm>
          <a:prstGeom prst="rect">
            <a:avLst/>
          </a:prstGeom>
        </p:spPr>
      </p:pic>
      <p:sp>
        <p:nvSpPr>
          <p:cNvPr id="23" name="文本占位符 6">
            <a:extLst>
              <a:ext uri="{FF2B5EF4-FFF2-40B4-BE49-F238E27FC236}">
                <a16:creationId xmlns:a16="http://schemas.microsoft.com/office/drawing/2014/main" id="{BE7BF79C-7F36-3046-938C-ABD92F7594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296" y="569697"/>
            <a:ext cx="1152128" cy="6477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74776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48469" y="144091"/>
            <a:ext cx="1152128" cy="6477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63658" y="1628630"/>
            <a:ext cx="550702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1215029" y="1628630"/>
            <a:ext cx="3883789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63658" y="2164298"/>
            <a:ext cx="550702" cy="40043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1214360" y="2164298"/>
            <a:ext cx="3884458" cy="400436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663658" y="2699968"/>
            <a:ext cx="550702" cy="4092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663658" y="3235637"/>
            <a:ext cx="550702" cy="4092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5" y="3771308"/>
            <a:ext cx="546855" cy="360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1216707" y="2699968"/>
            <a:ext cx="3882111" cy="409215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1216708" y="3235637"/>
            <a:ext cx="3882110" cy="409217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1214360" y="3771308"/>
            <a:ext cx="3884458" cy="360362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433C0FC0-8EA0-9F4B-B838-00A4F02033A6}"/>
              </a:ext>
            </a:extLst>
          </p:cNvPr>
          <p:cNvCxnSpPr>
            <a:cxnSpLocks/>
          </p:cNvCxnSpPr>
          <p:nvPr userDrawn="1"/>
        </p:nvCxnSpPr>
        <p:spPr>
          <a:xfrm>
            <a:off x="432445" y="648147"/>
            <a:ext cx="10729192" cy="0"/>
          </a:xfrm>
          <a:prstGeom prst="line">
            <a:avLst/>
          </a:prstGeom>
          <a:ln>
            <a:solidFill>
              <a:srgbClr val="E31D1A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E25AA03-4497-5E4E-8DAE-89F52B8C7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269" y="216099"/>
            <a:ext cx="2837189" cy="3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2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CC8124D-3CBE-3D4C-8C7D-D20873AD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93685" cy="648017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64493" y="1079847"/>
            <a:ext cx="5329238" cy="80664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864493" y="1877580"/>
            <a:ext cx="5329238" cy="570420"/>
          </a:xfrm>
          <a:prstGeom prst="rect">
            <a:avLst/>
          </a:prstGeom>
        </p:spPr>
        <p:txBody>
          <a:bodyPr anchor="ctr"/>
          <a:lstStyle>
            <a:lvl1pPr marL="0" marR="0" indent="0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480DCA-F9C0-284F-A9A5-3A7E4574C7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84" y="5544343"/>
            <a:ext cx="1609888" cy="4931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141390-7C1E-844B-9E89-087B5BB59D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9" y="619988"/>
            <a:ext cx="1573175" cy="29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6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88BE8B-5973-AC45-9F38-FF41CFAC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43" y="345010"/>
            <a:ext cx="9937790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81EE02-B57C-8E41-86BE-A93B77B17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43" y="1725046"/>
            <a:ext cx="9937790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803F5F-4FF9-0B44-AA26-0A4C9FA6A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143" y="6006163"/>
            <a:ext cx="259246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8/23/2019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8B726A-09C6-D94D-A7F3-11F0D8C21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688" y="6006163"/>
            <a:ext cx="38887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5B8E15D-75D4-DF4F-91EA-46C8FD8F8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7465" y="6006163"/>
            <a:ext cx="259246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2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5" r:id="rId2"/>
    <p:sldLayoutId id="2147483724" r:id="rId3"/>
    <p:sldLayoutId id="2147483726" r:id="rId4"/>
    <p:sldLayoutId id="2147483727" r:id="rId5"/>
    <p:sldLayoutId id="2147483728" r:id="rId6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f.jd.com/pages/viewpage.action?pageId=103533077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ybatis.org/mybatis-3/zh/index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f.jd.com/pages/viewpage.action?pageId=102315454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cf.jd.com/pages/viewpage.action?pageId=109428238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f.jd.com/pages/viewpage.action?pageId=189093654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f.jd.com/pages/viewpage.action?pageId=189093678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yq.aliyun.com/articles/646976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486a514b0ded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18909430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ig.jd.com/docs/containerdb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jpcloud.jd.com/display/cloud/JSF" TargetMode="External"/><Relationship Id="rId2" Type="http://schemas.openxmlformats.org/officeDocument/2006/relationships/hyperlink" Target="http://old.jsf.jd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jpcloud.jd.com/display/cloud/JSF+FAQ" TargetMode="External"/><Relationship Id="rId5" Type="http://schemas.openxmlformats.org/officeDocument/2006/relationships/hyperlink" Target="http://jpcloud.jd.com/pages/viewpage.action?pageId=7505234" TargetMode="External"/><Relationship Id="rId4" Type="http://schemas.openxmlformats.org/officeDocument/2006/relationships/hyperlink" Target="http://jpcloud.jd.com/pages/viewpage.action?pageId=10671259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tigcms.jd.com/details/rkI6lfC-7.html" TargetMode="External"/><Relationship Id="rId3" Type="http://schemas.openxmlformats.org/officeDocument/2006/relationships/hyperlink" Target="http://jpcloud.jd.com/display/cloud/JSF" TargetMode="External"/><Relationship Id="rId7" Type="http://schemas.openxmlformats.org/officeDocument/2006/relationships/hyperlink" Target="http://tigcms.jd.com/details/SkyNbL9Z7.html" TargetMode="External"/><Relationship Id="rId2" Type="http://schemas.openxmlformats.org/officeDocument/2006/relationships/hyperlink" Target="http://jimdb.jd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f.jd.com/pages/viewpage.action?pageId=190007729" TargetMode="External"/><Relationship Id="rId5" Type="http://schemas.openxmlformats.org/officeDocument/2006/relationships/hyperlink" Target="http://jpcloud.jd.com/pages/viewpage.action?pageId=10671259" TargetMode="External"/><Relationship Id="rId4" Type="http://schemas.openxmlformats.org/officeDocument/2006/relationships/hyperlink" Target="http://tigcms.jd.com/store/jimdb___r1hmv9Lx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jpcloud.jd.com/pages/viewpage.action?pageId=10671259" TargetMode="External"/><Relationship Id="rId2" Type="http://schemas.openxmlformats.org/officeDocument/2006/relationships/hyperlink" Target="http://esm.jd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jpcloud.jd.com/display/cloud/ES+FAQ" TargetMode="External"/><Relationship Id="rId5" Type="http://schemas.openxmlformats.org/officeDocument/2006/relationships/hyperlink" Target="http://jpcloud.jd.com/pages/viewpage.action?pageId=24708104" TargetMode="External"/><Relationship Id="rId4" Type="http://schemas.openxmlformats.org/officeDocument/2006/relationships/hyperlink" Target="http://jpcloud.jd.com/pages/viewpage.action?pageId=19952708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jpcloud.jd.com/pages/viewpage.action?pageId=15358238" TargetMode="External"/><Relationship Id="rId2" Type="http://schemas.openxmlformats.org/officeDocument/2006/relationships/hyperlink" Target="http://jmq.jd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jpcloud.jd.com/pages/viewpage.action?pageId=13507055" TargetMode="External"/><Relationship Id="rId5" Type="http://schemas.openxmlformats.org/officeDocument/2006/relationships/hyperlink" Target="http://jpcloud.jd.com/pages/viewpage.action?pageId=13507007" TargetMode="External"/><Relationship Id="rId4" Type="http://schemas.openxmlformats.org/officeDocument/2006/relationships/hyperlink" Target="http://jpcloud.jd.com/display/cloud/JS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git.jd.com/laf/laf-config/wikis/%E5%AE%A2%E6%88%B7%E7%AB%AF%E4%BD%BF%E7%94%A8%E6%8C%87%E5%8D%97" TargetMode="External"/><Relationship Id="rId2" Type="http://schemas.openxmlformats.org/officeDocument/2006/relationships/hyperlink" Target="http://ducc.jd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git.jd.com/laf/laf-config/wikis/%E7%AE%A1%E7%90%86%E7%AB%AF%E6%93%8D%E4%BD%9C%E6%89%8B%E5%86%8C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elasticjob.io/docs/elastic-job-lite/00-overview/" TargetMode="Externa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jpcloud.jd.com/pages/viewpage.action?pageId=15358238" TargetMode="External"/><Relationship Id="rId2" Type="http://schemas.openxmlformats.org/officeDocument/2006/relationships/hyperlink" Target="http://jmq.jd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jpcloud.jd.com/pages/viewpage.action?pageId=13507055" TargetMode="External"/><Relationship Id="rId5" Type="http://schemas.openxmlformats.org/officeDocument/2006/relationships/hyperlink" Target="http://jpcloud.jd.com/pages/viewpage.action?pageId=13507007" TargetMode="External"/><Relationship Id="rId4" Type="http://schemas.openxmlformats.org/officeDocument/2006/relationships/hyperlink" Target="http://jpcloud.jd.com/display/cloud/JSF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73256186" TargetMode="External"/><Relationship Id="rId2" Type="http://schemas.openxmlformats.org/officeDocument/2006/relationships/hyperlink" Target="http://ump.jd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f.jd.com/pages/viewpage.action?pageId=73251808" TargetMode="External"/><Relationship Id="rId5" Type="http://schemas.openxmlformats.org/officeDocument/2006/relationships/hyperlink" Target="https://cf.jd.com/pages/viewpage.action?pageId=73256197" TargetMode="External"/><Relationship Id="rId4" Type="http://schemas.openxmlformats.org/officeDocument/2006/relationships/hyperlink" Target="https://cf.jd.com/pages/viewpage.action?pageId=73256505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63638552" TargetMode="External"/><Relationship Id="rId2" Type="http://schemas.openxmlformats.org/officeDocument/2006/relationships/hyperlink" Target="http://logbook.jd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f.jd.com/display/logbook/Logbook+FAQ" TargetMode="External"/><Relationship Id="rId5" Type="http://schemas.openxmlformats.org/officeDocument/2006/relationships/hyperlink" Target="https://cf.jd.com/pages/viewpage.action?pageId=63639850" TargetMode="External"/><Relationship Id="rId4" Type="http://schemas.openxmlformats.org/officeDocument/2006/relationships/hyperlink" Target="http://jpcloud.jd.com/display/cloud/JSF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915FED-B802-7144-B41D-FC2B777FC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853" y="2068942"/>
            <a:ext cx="7993062" cy="720080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5000" dirty="0"/>
              <a:t>生活服务事业群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2D20A1-E179-374C-AE33-95F6626438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16621" y="3024063"/>
            <a:ext cx="7343775" cy="503758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/>
              <a:t>基础部分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08D2F7-6B95-194A-A0CB-0DE01F3CF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95125" y="4473214"/>
            <a:ext cx="3167062" cy="28835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kumimoji="1" lang="en-US" altLang="zh-CN" dirty="0"/>
              <a:t>2019/06/17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273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BC39EE-1937-4746-8263-0B4BBA066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469" y="144091"/>
            <a:ext cx="3240360" cy="647724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IO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45501" y="1596536"/>
            <a:ext cx="1512168" cy="369332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3578" y="2015951"/>
            <a:ext cx="10585176" cy="425347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用户线程向内核发起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用户线程等待内核返回数据，线程处于阻塞等待状态，交出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占用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内核查看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请求数据是否已就绪，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未就绪，等待数据从磁盘读入到内核空间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内核等待请求数据已就绪，内核会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数据拷贝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用户空间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内核返回结果给用户进程，用户线程解除阻塞状态，借助返回结果从用户空间读取数据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非阻塞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用户线程向内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核发起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内核查看请求数据是否已就绪，未就绪，直接返回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error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用户线程接收到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error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结果，确定内核未将数据准备就绪，再次循环向内核发起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循环访问，不交出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CPU)</a:t>
            </a: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内核查看请求数据已就绪，会将数据拷贝到用户空间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内核返回结果给用户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，用户进程借助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返回结果从用户空间读取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4453" y="1007970"/>
            <a:ext cx="10585176" cy="3724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技术的背后都或多或少依赖于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的操作，而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性能的发展，明显落后于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的发展，所以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性能对于一个系统的影响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至关重要</a:t>
            </a:r>
            <a:endParaRPr lang="en-US" altLang="zh-CN" sz="1400" b="1" dirty="0" smtClean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2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BC39EE-1937-4746-8263-0B4BBA066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469" y="144091"/>
            <a:ext cx="3240360" cy="647724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IO</a:t>
            </a:r>
            <a:r>
              <a:rPr kumimoji="1" lang="zh-CN" altLang="en-US" dirty="0" smtClean="0"/>
              <a:t>模型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7690" y="791815"/>
            <a:ext cx="10585176" cy="521373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信号量</a:t>
            </a:r>
            <a:r>
              <a:rPr lang="en-US" altLang="zh-CN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用户线程向内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核发起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内核查看请求数据是否已就绪，未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就绪，用户线程会在内核中为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请求注册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一个信号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函数，用户继续执行其他业务逻辑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，内核数据从磁盘读入到内核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内核等待请求数据已就绪，触发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请求的信号函数，发送信号通知用户线程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线程接收到信号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通知后，再次向内核发起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内核等待请求数据已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就绪，将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内核中数据拷贝到用户空间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内核返回结果给用户进程，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用户进程借助返回结果从用户空间读取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用户线程向内核发起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内核接受到用户线程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请求，用户线程在内核中注册一个回调事件，用户线程直接返回处理其他业务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内核查看请求数据是否已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就绪，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就绪，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内核数据从磁盘读入到内核空间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内核等待请求数据已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就绪，将内核中数据拷贝到用户空间，触发用户线程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请求注册的回调事件，通知用户线程数据读取完成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用户线程借助回调事件返回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结果从用户空间读取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3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BC39EE-1937-4746-8263-0B4BBA066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469" y="144091"/>
            <a:ext cx="3240360" cy="647724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IO</a:t>
            </a:r>
            <a:r>
              <a:rPr kumimoji="1" lang="zh-CN" altLang="en-US" dirty="0" smtClean="0"/>
              <a:t>模型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8469" y="791815"/>
            <a:ext cx="10585176" cy="58539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多路复用：</a:t>
            </a:r>
            <a:endParaRPr lang="en-US" altLang="zh-CN" sz="1600" b="1" dirty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在用户线程和内核中间增加一个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函数中间层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用户线程通过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函数向内核发起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函数接收到用户线程后，将用户线程阻塞等待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请求添加到内部的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请求列表中，启动一个线程将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请求列表拷贝到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内核空间中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，并对内部的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请求列表进行轮询监控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内核对内部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请求列表进行轮询查看数据是否已就绪，未就绪，继续轮询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内核查看请求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数据已就绪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，将已就绪标识写入到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请求列表，并将请求列表从内核空间拷贝到用户空间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函数中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函数中启动的线程监控到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请求队列中请求已就绪，将内核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中数据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拷贝到用户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相应请求的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函数返回结果值给用户线程，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用户进程借助返回结果从用户空间读取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函数中注册的请求数有上限，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默认上限为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个，并且请求列表会从用户空间拷贝到内核空间，内核数据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准备就绪再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将请求列表从内核空间拷贝到用户空间，涉及到二次拷贝和请求列表循环，耗费性能。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poll</a:t>
            </a:r>
            <a:r>
              <a:rPr lang="zh-CN" altLang="en-US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函数中注册的请求数无上限，同样存在请求列表二次拷贝和请求列表循环遍历问题，耗费性能。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err="1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epoll</a:t>
            </a:r>
            <a:r>
              <a:rPr lang="zh-CN" altLang="en-US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方式：</a:t>
            </a:r>
            <a:r>
              <a:rPr lang="en-US" altLang="zh-CN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函数中注册的请求数无上限，使用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的零拷贝技术存储请求列表数据，并且在内核数据准备完成后采用回调函数方式通知用户线程进行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9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BC39EE-1937-4746-8263-0B4BBA066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469" y="144091"/>
            <a:ext cx="3240360" cy="647724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书籍推荐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8469" y="791815"/>
            <a:ext cx="10585176" cy="233294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rgbClr val="E31D1A"/>
                </a:solidFill>
              </a:rPr>
              <a:t>《Java</a:t>
            </a:r>
            <a:r>
              <a:rPr lang="zh-CN" altLang="en-US" sz="1600" b="1" dirty="0">
                <a:solidFill>
                  <a:srgbClr val="E31D1A"/>
                </a:solidFill>
              </a:rPr>
              <a:t>核心技术 卷</a:t>
            </a:r>
            <a:r>
              <a:rPr lang="en-US" altLang="zh-CN" sz="1600" b="1" dirty="0">
                <a:solidFill>
                  <a:srgbClr val="E31D1A"/>
                </a:solidFill>
              </a:rPr>
              <a:t>I</a:t>
            </a:r>
            <a:r>
              <a:rPr lang="zh-CN" altLang="en-US" sz="1600" b="1" dirty="0">
                <a:solidFill>
                  <a:srgbClr val="E31D1A"/>
                </a:solidFill>
              </a:rPr>
              <a:t>：基础</a:t>
            </a:r>
            <a:r>
              <a:rPr lang="zh-CN" altLang="en-US" sz="1600" b="1" dirty="0" smtClean="0">
                <a:solidFill>
                  <a:srgbClr val="E31D1A"/>
                </a:solidFill>
              </a:rPr>
              <a:t>知识</a:t>
            </a:r>
            <a:r>
              <a:rPr lang="en-US" altLang="zh-CN" sz="1600" b="1" dirty="0">
                <a:solidFill>
                  <a:srgbClr val="E31D1A"/>
                </a:solidFill>
              </a:rPr>
              <a:t>》</a:t>
            </a:r>
            <a:r>
              <a:rPr lang="zh-CN" altLang="en-US" sz="1600" b="1" dirty="0" smtClean="0">
                <a:solidFill>
                  <a:srgbClr val="E31D1A"/>
                </a:solidFill>
              </a:rPr>
              <a:t>（</a:t>
            </a:r>
            <a:r>
              <a:rPr lang="zh-CN" altLang="en-US" sz="1600" b="1" dirty="0">
                <a:solidFill>
                  <a:srgbClr val="E31D1A"/>
                </a:solidFill>
              </a:rPr>
              <a:t>原书第</a:t>
            </a:r>
            <a:r>
              <a:rPr lang="en-US" altLang="zh-CN" sz="1600" b="1" dirty="0">
                <a:solidFill>
                  <a:srgbClr val="E31D1A"/>
                </a:solidFill>
              </a:rPr>
              <a:t>10</a:t>
            </a:r>
            <a:r>
              <a:rPr lang="zh-CN" altLang="en-US" sz="1600" b="1" dirty="0">
                <a:solidFill>
                  <a:srgbClr val="E31D1A"/>
                </a:solidFill>
              </a:rPr>
              <a:t>版</a:t>
            </a:r>
            <a:r>
              <a:rPr lang="zh-CN" altLang="en-US" sz="1600" b="1" dirty="0" smtClean="0">
                <a:solidFill>
                  <a:srgbClr val="E31D1A"/>
                </a:solidFill>
              </a:rPr>
              <a:t>）</a:t>
            </a:r>
            <a:endParaRPr lang="en-US" altLang="zh-CN" sz="1600" b="1" dirty="0" smtClean="0">
              <a:solidFill>
                <a:srgbClr val="E31D1A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</a:t>
            </a:r>
            <a:r>
              <a:rPr lang="en-US" altLang="zh-CN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 </a:t>
            </a:r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凯 </a:t>
            </a:r>
            <a:r>
              <a:rPr lang="en-US" altLang="zh-CN" sz="1600" dirty="0">
                <a:solidFill>
                  <a:srgbClr val="E31D1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</a:t>
            </a:r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霍斯特曼（</a:t>
            </a:r>
            <a:r>
              <a:rPr lang="en-US" altLang="zh-CN" sz="1600" dirty="0">
                <a:solidFill>
                  <a:srgbClr val="E31D1A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Cay S.Horstmann</a:t>
            </a:r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著</a:t>
            </a:r>
            <a:endParaRPr lang="en-US" altLang="zh-CN" sz="1600" dirty="0" smtClean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出版时间：</a:t>
            </a:r>
            <a:r>
              <a:rPr lang="en-US" altLang="zh-CN" sz="1600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2016-09-01</a:t>
            </a:r>
          </a:p>
          <a:p>
            <a:pPr>
              <a:lnSpc>
                <a:spcPct val="130000"/>
              </a:lnSpc>
            </a:pPr>
            <a:endParaRPr lang="en-US" altLang="zh-CN" sz="1600" dirty="0" smtClean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O'Reilly</a:t>
            </a:r>
            <a:r>
              <a:rPr lang="zh-CN" altLang="en-US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 First</a:t>
            </a:r>
            <a:r>
              <a:rPr lang="zh-CN" altLang="en-US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设计模式（中文版）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</a:t>
            </a:r>
            <a:r>
              <a:rPr lang="en-US" altLang="zh-CN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弗里曼（</a:t>
            </a:r>
            <a:r>
              <a:rPr lang="en-US" altLang="zh-CN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Freeman E.</a:t>
            </a:r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等 </a:t>
            </a:r>
            <a:r>
              <a:rPr lang="zh-CN" altLang="en-US" sz="1600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著</a:t>
            </a:r>
            <a:endParaRPr lang="zh-CN" altLang="en-US" sz="1600" dirty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出版时间：</a:t>
            </a:r>
            <a:r>
              <a:rPr lang="en-US" altLang="zh-CN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2007-09-01</a:t>
            </a:r>
            <a:endParaRPr lang="en-US" altLang="zh-CN" sz="1600" dirty="0" smtClean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83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076CD00D-5D03-3040-8D39-7E6EA45DE14C}"/>
              </a:ext>
            </a:extLst>
          </p:cNvPr>
          <p:cNvSpPr txBox="1"/>
          <p:nvPr/>
        </p:nvSpPr>
        <p:spPr>
          <a:xfrm>
            <a:off x="1440557" y="2807493"/>
            <a:ext cx="2760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621537-61F3-4C47-8B6F-9C505EE2628E}"/>
              </a:ext>
            </a:extLst>
          </p:cNvPr>
          <p:cNvSpPr txBox="1"/>
          <p:nvPr/>
        </p:nvSpPr>
        <p:spPr>
          <a:xfrm>
            <a:off x="4201555" y="1727919"/>
            <a:ext cx="64396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-java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开发框架</a:t>
            </a:r>
            <a:endParaRPr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数据库知识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京东中间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759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133006"/>
            <a:ext cx="3538566" cy="655256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Spring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2495308-CDBE-344A-8C90-8E409393649D}"/>
              </a:ext>
            </a:extLst>
          </p:cNvPr>
          <p:cNvGrpSpPr/>
          <p:nvPr/>
        </p:nvGrpSpPr>
        <p:grpSpPr>
          <a:xfrm>
            <a:off x="2088629" y="1151855"/>
            <a:ext cx="6336704" cy="5328320"/>
            <a:chOff x="1656581" y="215751"/>
            <a:chExt cx="7416824" cy="6264424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CD25A285-73B7-1E45-A595-04FD917D7967}"/>
                </a:ext>
              </a:extLst>
            </p:cNvPr>
            <p:cNvSpPr/>
            <p:nvPr/>
          </p:nvSpPr>
          <p:spPr>
            <a:xfrm>
              <a:off x="1656581" y="215751"/>
              <a:ext cx="7416824" cy="626442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32F59CEA-4420-2444-823C-68AADB800D8F}"/>
                </a:ext>
              </a:extLst>
            </p:cNvPr>
            <p:cNvSpPr/>
            <p:nvPr/>
          </p:nvSpPr>
          <p:spPr>
            <a:xfrm>
              <a:off x="2088629" y="4592667"/>
              <a:ext cx="6488007" cy="81303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30E9538-977B-9A46-81E2-EF5D4FC29DA1}"/>
                </a:ext>
              </a:extLst>
            </p:cNvPr>
            <p:cNvSpPr/>
            <p:nvPr/>
          </p:nvSpPr>
          <p:spPr>
            <a:xfrm>
              <a:off x="5486879" y="1008091"/>
              <a:ext cx="3112164" cy="25959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15D9CD2-5133-884A-91B2-6FB980BAACDB}"/>
                </a:ext>
              </a:extLst>
            </p:cNvPr>
            <p:cNvSpPr/>
            <p:nvPr/>
          </p:nvSpPr>
          <p:spPr>
            <a:xfrm>
              <a:off x="2111036" y="1007839"/>
              <a:ext cx="3112164" cy="261785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2542486" y="1581558"/>
              <a:ext cx="818003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DBC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B46117B-357D-D144-90F2-AD97FBDCAF9C}"/>
                </a:ext>
              </a:extLst>
            </p:cNvPr>
            <p:cNvSpPr/>
            <p:nvPr/>
          </p:nvSpPr>
          <p:spPr>
            <a:xfrm>
              <a:off x="3624169" y="1581558"/>
              <a:ext cx="818003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ORM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B8605D-1F30-DF4A-9E0A-D457FAC36164}"/>
                </a:ext>
              </a:extLst>
            </p:cNvPr>
            <p:cNvSpPr/>
            <p:nvPr/>
          </p:nvSpPr>
          <p:spPr>
            <a:xfrm>
              <a:off x="2542486" y="2212764"/>
              <a:ext cx="818003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OXM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BDF980-BDD4-9448-9094-36FF05083686}"/>
                </a:ext>
              </a:extLst>
            </p:cNvPr>
            <p:cNvSpPr/>
            <p:nvPr/>
          </p:nvSpPr>
          <p:spPr>
            <a:xfrm>
              <a:off x="3624169" y="2212764"/>
              <a:ext cx="818003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JMS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43823C8-CC87-5949-8E84-75F6D580E448}"/>
                </a:ext>
              </a:extLst>
            </p:cNvPr>
            <p:cNvSpPr/>
            <p:nvPr/>
          </p:nvSpPr>
          <p:spPr>
            <a:xfrm>
              <a:off x="2520677" y="3016451"/>
              <a:ext cx="1889427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Transactions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E2D1A8B-FBCB-9C4F-932F-7AE171EA3AEE}"/>
                </a:ext>
              </a:extLst>
            </p:cNvPr>
            <p:cNvSpPr/>
            <p:nvPr/>
          </p:nvSpPr>
          <p:spPr>
            <a:xfrm>
              <a:off x="5916727" y="2004483"/>
              <a:ext cx="818003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C6E29A3-EE0A-3346-A2B7-0F0B9EEDACCF}"/>
                </a:ext>
              </a:extLst>
            </p:cNvPr>
            <p:cNvSpPr/>
            <p:nvPr/>
          </p:nvSpPr>
          <p:spPr>
            <a:xfrm>
              <a:off x="7275570" y="2018509"/>
              <a:ext cx="1062607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Servlet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76FD8C5-BC99-2045-A900-31336DFAC62B}"/>
                </a:ext>
              </a:extLst>
            </p:cNvPr>
            <p:cNvSpPr/>
            <p:nvPr/>
          </p:nvSpPr>
          <p:spPr>
            <a:xfrm>
              <a:off x="5913517" y="2649714"/>
              <a:ext cx="818003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Portlet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093A460-A265-B047-89C3-4262CE20B631}"/>
                </a:ext>
              </a:extLst>
            </p:cNvPr>
            <p:cNvSpPr/>
            <p:nvPr/>
          </p:nvSpPr>
          <p:spPr>
            <a:xfrm>
              <a:off x="7275570" y="2649714"/>
              <a:ext cx="1062607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WebSocket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9CED54F-79C7-9C4C-AE65-2ABD6E7E8894}"/>
                </a:ext>
              </a:extLst>
            </p:cNvPr>
            <p:cNvSpPr/>
            <p:nvPr/>
          </p:nvSpPr>
          <p:spPr>
            <a:xfrm>
              <a:off x="2111036" y="3866131"/>
              <a:ext cx="1748788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AOP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6FA7C1D-F46F-2B40-98BA-87AB051F04FB}"/>
                </a:ext>
              </a:extLst>
            </p:cNvPr>
            <p:cNvSpPr/>
            <p:nvPr/>
          </p:nvSpPr>
          <p:spPr>
            <a:xfrm>
              <a:off x="4207432" y="3877353"/>
              <a:ext cx="993094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Aspects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FAD6B32-2AA9-BD4B-B70D-50C60033F911}"/>
                </a:ext>
              </a:extLst>
            </p:cNvPr>
            <p:cNvSpPr/>
            <p:nvPr/>
          </p:nvSpPr>
          <p:spPr>
            <a:xfrm>
              <a:off x="5551123" y="3877353"/>
              <a:ext cx="1619355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Instrumentation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9B3A56E-E931-C84F-BEFE-9F303889523D}"/>
                </a:ext>
              </a:extLst>
            </p:cNvPr>
            <p:cNvSpPr/>
            <p:nvPr/>
          </p:nvSpPr>
          <p:spPr>
            <a:xfrm>
              <a:off x="2554924" y="4677235"/>
              <a:ext cx="993094" cy="6328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Bean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CB7E407-43EB-A143-95D2-1D026D07C8ED}"/>
                </a:ext>
              </a:extLst>
            </p:cNvPr>
            <p:cNvSpPr/>
            <p:nvPr/>
          </p:nvSpPr>
          <p:spPr>
            <a:xfrm>
              <a:off x="4051349" y="4682834"/>
              <a:ext cx="993094" cy="6328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5FB1AFB-C58E-A344-92E1-8E7C7A42E261}"/>
                </a:ext>
              </a:extLst>
            </p:cNvPr>
            <p:cNvSpPr/>
            <p:nvPr/>
          </p:nvSpPr>
          <p:spPr>
            <a:xfrm>
              <a:off x="5618135" y="4682835"/>
              <a:ext cx="993094" cy="6328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Context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AB3F6073-B3E2-3E46-B73A-2981D41A2D29}"/>
                </a:ext>
              </a:extLst>
            </p:cNvPr>
            <p:cNvSpPr/>
            <p:nvPr/>
          </p:nvSpPr>
          <p:spPr>
            <a:xfrm>
              <a:off x="7100480" y="4682837"/>
              <a:ext cx="1237697" cy="6328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Expression</a:t>
              </a:r>
            </a:p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Language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E64AF0B-4443-C949-8CAE-A980F2A75BB4}"/>
                </a:ext>
              </a:extLst>
            </p:cNvPr>
            <p:cNvSpPr/>
            <p:nvPr/>
          </p:nvSpPr>
          <p:spPr>
            <a:xfrm>
              <a:off x="2088629" y="5730183"/>
              <a:ext cx="6488006" cy="442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Test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88BDD7E-6B9A-5547-8049-3B615DD50091}"/>
                </a:ext>
              </a:extLst>
            </p:cNvPr>
            <p:cNvSpPr txBox="1"/>
            <p:nvPr/>
          </p:nvSpPr>
          <p:spPr>
            <a:xfrm>
              <a:off x="2304653" y="1151855"/>
              <a:ext cx="2890494" cy="361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err="1"/>
                <a:t>D</a:t>
              </a:r>
              <a:r>
                <a:rPr kumimoji="1" lang="en-US" altLang="zh-Hans" sz="1400" dirty="0" err="1"/>
                <a:t>ataAccess</a:t>
              </a:r>
              <a:r>
                <a:rPr kumimoji="1" lang="en-US" altLang="zh-Hans" sz="1400" dirty="0"/>
                <a:t>/Integration</a:t>
              </a:r>
              <a:endParaRPr kumimoji="1" lang="zh-CN" altLang="en-US" sz="14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CA3234F-30F6-0742-9944-BDE0F6E0FDD2}"/>
                </a:ext>
              </a:extLst>
            </p:cNvPr>
            <p:cNvSpPr txBox="1"/>
            <p:nvPr/>
          </p:nvSpPr>
          <p:spPr>
            <a:xfrm>
              <a:off x="6262721" y="1215948"/>
              <a:ext cx="2075456" cy="361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W</a:t>
              </a:r>
              <a:r>
                <a:rPr kumimoji="1" lang="en-US" altLang="zh-Hans" sz="1400" dirty="0"/>
                <a:t>EB(</a:t>
              </a:r>
              <a:r>
                <a:rPr kumimoji="1" lang="en-US" altLang="zh-Hans" sz="1400" dirty="0" err="1"/>
                <a:t>mvc</a:t>
              </a:r>
              <a:r>
                <a:rPr kumimoji="1" lang="en-US" altLang="zh-Hans" sz="1400" dirty="0"/>
                <a:t>)</a:t>
              </a:r>
              <a:endParaRPr kumimoji="1" lang="zh-CN" altLang="en-US" sz="14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89528E-E962-1E45-BC63-3E55FFBEF49B}"/>
                </a:ext>
              </a:extLst>
            </p:cNvPr>
            <p:cNvSpPr txBox="1"/>
            <p:nvPr/>
          </p:nvSpPr>
          <p:spPr>
            <a:xfrm>
              <a:off x="2520677" y="503783"/>
              <a:ext cx="2966202" cy="470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</a:t>
              </a:r>
              <a:r>
                <a:rPr kumimoji="1" lang="en-US" altLang="zh-Hans" dirty="0"/>
                <a:t>pring</a:t>
              </a:r>
              <a:r>
                <a:rPr kumimoji="1" lang="zh-Hans" altLang="en-US" dirty="0"/>
                <a:t> </a:t>
              </a:r>
              <a:r>
                <a:rPr kumimoji="1" lang="en-US" altLang="zh-Hans" dirty="0"/>
                <a:t>Framework</a:t>
              </a:r>
              <a:endParaRPr kumimoji="1" lang="zh-CN" altLang="en-US" dirty="0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C200DD7C-2AF6-FE4F-981D-BDE6B1019E91}"/>
              </a:ext>
            </a:extLst>
          </p:cNvPr>
          <p:cNvSpPr/>
          <p:nvPr/>
        </p:nvSpPr>
        <p:spPr>
          <a:xfrm>
            <a:off x="7099071" y="4260810"/>
            <a:ext cx="909339" cy="375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Messaging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75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085213" y="1886798"/>
            <a:ext cx="2376264" cy="1453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118611"/>
            <a:ext cx="3538566" cy="647724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Spring MVC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21532" y="1387742"/>
            <a:ext cx="18722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DispatcherServlet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61664" y="1063706"/>
            <a:ext cx="180020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HandlerMapping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49899" y="1991010"/>
            <a:ext cx="2043601" cy="388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HandlerExecutionChain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49897" y="2490854"/>
            <a:ext cx="2043601" cy="327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HandlerInterceptor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49897" y="2970625"/>
            <a:ext cx="2043601" cy="28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Handler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13853" y="2667450"/>
            <a:ext cx="1960126" cy="588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Handler</a:t>
            </a:r>
          </a:p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UserController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689046" y="3996762"/>
            <a:ext cx="1009464" cy="342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ModelAndView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57381" y="4948471"/>
            <a:ext cx="1872208" cy="518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HandlerAdapter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97715" y="3624030"/>
            <a:ext cx="828092" cy="370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Handler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43125" y="4278101"/>
            <a:ext cx="1187173" cy="363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ModelAndView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710" y="4998595"/>
            <a:ext cx="970532" cy="48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78726" y="3696266"/>
            <a:ext cx="605307" cy="29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62514" y="3784877"/>
            <a:ext cx="633696" cy="312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22122" y="5064916"/>
            <a:ext cx="1152128" cy="492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ViewResolver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曲线连接符 23"/>
          <p:cNvCxnSpPr>
            <a:endCxn id="8" idx="1"/>
          </p:cNvCxnSpPr>
          <p:nvPr/>
        </p:nvCxnSpPr>
        <p:spPr>
          <a:xfrm flipV="1">
            <a:off x="4373158" y="1423746"/>
            <a:ext cx="4288506" cy="2043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>
            <a:stCxn id="8" idx="1"/>
            <a:endCxn id="4" idx="3"/>
          </p:cNvCxnSpPr>
          <p:nvPr/>
        </p:nvCxnSpPr>
        <p:spPr>
          <a:xfrm rot="10800000" flipV="1">
            <a:off x="8461478" y="1423746"/>
            <a:ext cx="200187" cy="11898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>
            <a:endCxn id="2" idx="3"/>
          </p:cNvCxnSpPr>
          <p:nvPr/>
        </p:nvCxnSpPr>
        <p:spPr>
          <a:xfrm rot="10800000">
            <a:off x="4393740" y="1783786"/>
            <a:ext cx="2847420" cy="11149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/>
          <p:cNvCxnSpPr>
            <a:endCxn id="16" idx="1"/>
          </p:cNvCxnSpPr>
          <p:nvPr/>
        </p:nvCxnSpPr>
        <p:spPr>
          <a:xfrm>
            <a:off x="4373158" y="2014002"/>
            <a:ext cx="4484223" cy="3193751"/>
          </a:xfrm>
          <a:prstGeom prst="curvedConnector3">
            <a:avLst>
              <a:gd name="adj1" fmla="val 36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线连接符 74"/>
          <p:cNvCxnSpPr/>
          <p:nvPr/>
        </p:nvCxnSpPr>
        <p:spPr>
          <a:xfrm rot="10800000">
            <a:off x="4373159" y="2120887"/>
            <a:ext cx="4484224" cy="3279442"/>
          </a:xfrm>
          <a:prstGeom prst="curvedConnector3">
            <a:avLst>
              <a:gd name="adj1" fmla="val 88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 flipV="1">
            <a:off x="10274574" y="3253528"/>
            <a:ext cx="0" cy="169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9122446" y="3253528"/>
            <a:ext cx="0" cy="169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endCxn id="22" idx="0"/>
          </p:cNvCxnSpPr>
          <p:nvPr/>
        </p:nvCxnSpPr>
        <p:spPr>
          <a:xfrm>
            <a:off x="4128220" y="2192038"/>
            <a:ext cx="469966" cy="287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H="1" flipV="1">
            <a:off x="3799097" y="2192038"/>
            <a:ext cx="437479" cy="287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H="1">
            <a:off x="2976023" y="2177088"/>
            <a:ext cx="170359" cy="2821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 flipV="1">
            <a:off x="2398831" y="2192038"/>
            <a:ext cx="324816" cy="2821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4958370" y="1390838"/>
            <a:ext cx="102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、映射处理器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4972191" y="2631215"/>
            <a:ext cx="102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、处理器适配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793485" y="38424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、调用处理器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相应功能处理方法</a:t>
            </a:r>
          </a:p>
        </p:txBody>
      </p:sp>
      <p:sp>
        <p:nvSpPr>
          <p:cNvPr id="130" name="文本框 129"/>
          <p:cNvSpPr txBox="1"/>
          <p:nvPr/>
        </p:nvSpPr>
        <p:spPr>
          <a:xfrm rot="4784561">
            <a:off x="3985674" y="3326353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、视图解析</a:t>
            </a:r>
          </a:p>
        </p:txBody>
      </p:sp>
      <p:sp>
        <p:nvSpPr>
          <p:cNvPr id="131" name="文本框 130"/>
          <p:cNvSpPr txBox="1"/>
          <p:nvPr/>
        </p:nvSpPr>
        <p:spPr>
          <a:xfrm rot="5672142">
            <a:off x="2778577" y="3530011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、视图渲染</a:t>
            </a:r>
          </a:p>
        </p:txBody>
      </p:sp>
      <p:sp>
        <p:nvSpPr>
          <p:cNvPr id="133" name="圆角矩形 132"/>
          <p:cNvSpPr/>
          <p:nvPr/>
        </p:nvSpPr>
        <p:spPr>
          <a:xfrm>
            <a:off x="432445" y="1511895"/>
            <a:ext cx="792088" cy="479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</a:p>
        </p:txBody>
      </p:sp>
      <p:cxnSp>
        <p:nvCxnSpPr>
          <p:cNvPr id="135" name="直接箭头连接符 134"/>
          <p:cNvCxnSpPr/>
          <p:nvPr/>
        </p:nvCxnSpPr>
        <p:spPr>
          <a:xfrm>
            <a:off x="1224533" y="1590447"/>
            <a:ext cx="129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 flipH="1">
            <a:off x="1224533" y="1886798"/>
            <a:ext cx="129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/>
          <p:cNvSpPr txBox="1"/>
          <p:nvPr/>
        </p:nvSpPr>
        <p:spPr>
          <a:xfrm>
            <a:off x="1313842" y="1348837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、发起请求</a:t>
            </a:r>
          </a:p>
        </p:txBody>
      </p:sp>
      <p:sp>
        <p:nvSpPr>
          <p:cNvPr id="140" name="文本框 139"/>
          <p:cNvSpPr txBox="1"/>
          <p:nvPr/>
        </p:nvSpPr>
        <p:spPr>
          <a:xfrm>
            <a:off x="1351038" y="1930867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、返回结果</a:t>
            </a:r>
          </a:p>
        </p:txBody>
      </p:sp>
    </p:spTree>
    <p:extLst>
      <p:ext uri="{BB962C8B-B14F-4D97-AF65-F5344CB8AC3E}">
        <p14:creationId xmlns:p14="http://schemas.microsoft.com/office/powerpoint/2010/main" val="26270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143743"/>
            <a:ext cx="3538566" cy="647724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Spring MVC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1" y="1128609"/>
            <a:ext cx="65989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77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143743"/>
            <a:ext cx="3538566" cy="647724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Spring</a:t>
            </a:r>
            <a:r>
              <a:rPr kumimoji="1" lang="zh-CN" altLang="en-US" dirty="0">
                <a:solidFill>
                  <a:srgbClr val="C00000"/>
                </a:solidFill>
              </a:rPr>
              <a:t>特性 </a:t>
            </a:r>
            <a:r>
              <a:rPr kumimoji="1" lang="en-US" altLang="zh-CN" dirty="0">
                <a:solidFill>
                  <a:srgbClr val="C00000"/>
                </a:solidFill>
              </a:rPr>
              <a:t>– IOC / DI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2445" y="954576"/>
            <a:ext cx="1072919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 IOC</a:t>
            </a:r>
            <a:r>
              <a:rPr lang="zh-CN" altLang="en-US" b="1" dirty="0"/>
              <a:t>控制反转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Ioc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—Inversion of Control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，即“控制反转”，不是什么技术，而是一种设计思想。在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开发中，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Ioc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意味着将你设计好的对象交给容器控制，而不是传统的在你的对象内部直接控制。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IOC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一种技术，只是一种思想，一个重要的面向对象编程的法则，它能指导我们如何设计出松耦合、更优良的程序。传统应用程序都是由我们在类内部主动创建依赖对象，从而导致类与类之间高耦合，难于测试；有了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IOC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容器后，把创建和查找依赖对象的控制权交给了容器，由容器进行注入组合对象，所以对象与对象之间是 松散耦合，这样也方便测试，利于功能复用，更重要的是使得程序的整个体系结构变得非常灵活。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1260537" y="3960167"/>
          <a:ext cx="9073008" cy="158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604">
                  <a:extLst>
                    <a:ext uri="{9D8B030D-6E8A-4147-A177-3AD203B41FA5}">
                      <a16:colId xmlns:a16="http://schemas.microsoft.com/office/drawing/2014/main" val="2739003010"/>
                    </a:ext>
                  </a:extLst>
                </a:gridCol>
                <a:gridCol w="6377404">
                  <a:extLst>
                    <a:ext uri="{9D8B030D-6E8A-4147-A177-3AD203B41FA5}">
                      <a16:colId xmlns:a16="http://schemas.microsoft.com/office/drawing/2014/main" val="2708093551"/>
                    </a:ext>
                  </a:extLst>
                </a:gridCol>
              </a:tblGrid>
              <a:tr h="37279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注解方式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Xml </a:t>
                      </a:r>
                      <a:r>
                        <a:rPr lang="zh-CN" altLang="en-US" dirty="0"/>
                        <a:t>方式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21537"/>
                  </a:ext>
                </a:extLst>
              </a:tr>
              <a:tr h="1211380">
                <a:tc>
                  <a:txBody>
                    <a:bodyPr/>
                    <a:lstStyle/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@Controller          web</a:t>
                      </a:r>
                      <a:r>
                        <a:rPr lang="zh-CN" altLang="en-US" sz="11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层</a:t>
                      </a:r>
                      <a:endParaRPr lang="en-US" altLang="zh-CN" sz="1100" dirty="0">
                        <a:solidFill>
                          <a:srgbClr val="333333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@Service               </a:t>
                      </a:r>
                      <a:r>
                        <a:rPr lang="zh-CN" altLang="en-US" sz="11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业务层 </a:t>
                      </a:r>
                      <a:endParaRPr lang="en-US" altLang="zh-CN" sz="1100" dirty="0">
                        <a:solidFill>
                          <a:srgbClr val="333333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@Repository         </a:t>
                      </a:r>
                      <a:r>
                        <a:rPr lang="zh-CN" altLang="en-US" sz="11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持久层</a:t>
                      </a:r>
                      <a:endParaRPr lang="en-US" altLang="zh-CN" sz="1100" dirty="0">
                        <a:solidFill>
                          <a:srgbClr val="333333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@</a:t>
                      </a:r>
                      <a:r>
                        <a:rPr lang="en-US" altLang="zh-CN" sz="11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Conmponent</a:t>
                      </a:r>
                      <a:r>
                        <a:rPr lang="en-US" altLang="zh-CN" sz="11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    </a:t>
                      </a:r>
                      <a:endParaRPr lang="en-US" altLang="zh-CN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sz="11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en-US" altLang="zh-CN" sz="11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&lt;bean class=“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类全路径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 id=“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对象在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IOC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容器内的标识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"&gt; &lt;/bean&gt;</a:t>
                      </a:r>
                    </a:p>
                    <a:p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71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1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143743"/>
            <a:ext cx="3538566" cy="647724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Spring</a:t>
            </a:r>
            <a:r>
              <a:rPr kumimoji="1" lang="zh-CN" altLang="en-US" dirty="0">
                <a:solidFill>
                  <a:srgbClr val="C00000"/>
                </a:solidFill>
              </a:rPr>
              <a:t>特性 </a:t>
            </a:r>
            <a:r>
              <a:rPr kumimoji="1" lang="en-US" altLang="zh-CN" dirty="0">
                <a:solidFill>
                  <a:srgbClr val="C00000"/>
                </a:solidFill>
              </a:rPr>
              <a:t>– IOC / DI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2445" y="1007839"/>
            <a:ext cx="107291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 DI </a:t>
            </a:r>
            <a:r>
              <a:rPr lang="zh-CN" altLang="en-US" b="1" dirty="0"/>
              <a:t>依赖注入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DI—Dependency Injection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“依赖注入”：组件之间依赖关系由容器在运行期决定，形象的说，即由容器动态的将某个依赖关系注入到组件之中。依赖注入的目的并非为软件系统带来更多功能，而是为了提升组件重用的频率，并为系统搭建一个灵活、可扩展的平台。通过依赖注入机制，我们只需要通过简单的配置，而无需任何代码就可指定目标需要的资源，完成自身的业务逻辑，而不需要关心具体的资源来自何处，由谁实现。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32445" y="2736032"/>
          <a:ext cx="10801200" cy="3003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551">
                  <a:extLst>
                    <a:ext uri="{9D8B030D-6E8A-4147-A177-3AD203B41FA5}">
                      <a16:colId xmlns:a16="http://schemas.microsoft.com/office/drawing/2014/main" val="2739003010"/>
                    </a:ext>
                  </a:extLst>
                </a:gridCol>
                <a:gridCol w="5840649">
                  <a:extLst>
                    <a:ext uri="{9D8B030D-6E8A-4147-A177-3AD203B41FA5}">
                      <a16:colId xmlns:a16="http://schemas.microsoft.com/office/drawing/2014/main" val="2708093551"/>
                    </a:ext>
                  </a:extLst>
                </a:gridCol>
              </a:tblGrid>
              <a:tr h="29923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注解方式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Xml </a:t>
                      </a:r>
                      <a:r>
                        <a:rPr lang="zh-CN" altLang="en-US" dirty="0"/>
                        <a:t>方式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21537"/>
                  </a:ext>
                </a:extLst>
              </a:tr>
              <a:tr h="2653095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</a:t>
                      </a:r>
                      <a:r>
                        <a:rPr lang="en-US" altLang="zh-CN" sz="1100" b="1" i="0" kern="12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Autowired</a:t>
                      </a:r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默认是根据参数类型进行自动装配，且必须有一个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Bean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候选者注入默认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required=true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，如果允许出现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Bean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候选者需要设置属性“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required=false”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，“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required”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属性含义和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@Required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一样，只是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@Required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只适用于基于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XML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配置的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setter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注入方式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只能打在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setting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方法上。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Autowired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可以基于构造器、接口、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setter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方法参数进行注入。</a:t>
                      </a:r>
                      <a:endParaRPr lang="en-US" altLang="zh-CN" sz="11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@Resource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注解可以标注在字段或属性的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setter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方法上，但它默认按名称装配。名称可以通过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@Resource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name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属性指定，当注解标注在字段上，即默认取字段的名称作为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bean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名称寻找依赖对象，当注解标注在属性的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setter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方法上，即默认取属性名作为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bean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名称寻找依赖对象。</a:t>
                      </a:r>
                      <a:endParaRPr lang="en-US" altLang="zh-CN" sz="11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zh-CN" altLang="en-US" sz="11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 </a:t>
                      </a:r>
                      <a:r>
                        <a:rPr lang="zh-CN" altLang="en-US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属性注入：</a:t>
                      </a:r>
                      <a:endParaRPr lang="en-US" altLang="zh-CN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&lt;bean class=“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类全路径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 id=“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对象在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IOC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容器内的标识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"&gt; </a:t>
                      </a:r>
                    </a:p>
                    <a:p>
                      <a:pPr marL="0" algn="l" defTabSz="864017" rtl="0" eaLnBrk="1" latinLnBrk="0" hangingPunct="1"/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&lt;property name=“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属性名称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”value=“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属性值”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ref=“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对象在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IOC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容器内的标识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”/&gt;</a:t>
                      </a:r>
                    </a:p>
                    <a:p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&lt;/bean&gt;</a:t>
                      </a:r>
                    </a:p>
                    <a:p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注： 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value</a:t>
                      </a:r>
                      <a:r>
                        <a:rPr lang="en-US" altLang="zh-CN" sz="1100" b="0" i="0" kern="1200" baseline="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100" b="0" i="0" kern="1200" baseline="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 </a:t>
                      </a:r>
                      <a:r>
                        <a:rPr lang="en-US" altLang="zh-CN" sz="1100" b="0" i="0" kern="1200" baseline="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ref </a:t>
                      </a:r>
                      <a:r>
                        <a:rPr lang="zh-CN" altLang="en-US" sz="1100" b="0" i="0" kern="1200" baseline="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不能同时使用。</a:t>
                      </a:r>
                      <a:endParaRPr lang="en-US" altLang="zh-CN" sz="1100" b="0" i="0" kern="1200" baseline="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 </a:t>
                      </a:r>
                      <a:r>
                        <a:rPr lang="zh-CN" altLang="en-US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构造函数注入：</a:t>
                      </a:r>
                      <a:endParaRPr lang="en-US" altLang="zh-CN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&lt;bean class="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com.mc.base.learn.spring.bean.Person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 id="person"&gt;</a:t>
                      </a:r>
                    </a:p>
                    <a:p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&lt;constructor-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arg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name="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参数名称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 value="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参数值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"&gt;&lt;/constructor-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arg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&lt;/bean&gt;</a:t>
                      </a:r>
                    </a:p>
                    <a:p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 </a:t>
                      </a:r>
                      <a:r>
                        <a:rPr lang="zh-CN" altLang="en-US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工厂方法注入：</a:t>
                      </a:r>
                      <a:endParaRPr lang="en-US" altLang="zh-CN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&lt;bean id="factory1" class="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工厂类全路径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"&gt;&lt;/bean&gt;</a:t>
                      </a:r>
                    </a:p>
                    <a:p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&lt;bean id=“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obj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 factory-bean=“factory1” factory-method=“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工厂方法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”/&gt;</a:t>
                      </a:r>
                    </a:p>
                    <a:p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71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22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076CD00D-5D03-3040-8D39-7E6EA45DE14C}"/>
              </a:ext>
            </a:extLst>
          </p:cNvPr>
          <p:cNvSpPr txBox="1"/>
          <p:nvPr/>
        </p:nvSpPr>
        <p:spPr>
          <a:xfrm>
            <a:off x="1440557" y="2807493"/>
            <a:ext cx="2760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621537-61F3-4C47-8B6F-9C505EE2628E}"/>
              </a:ext>
            </a:extLst>
          </p:cNvPr>
          <p:cNvSpPr txBox="1"/>
          <p:nvPr/>
        </p:nvSpPr>
        <p:spPr>
          <a:xfrm>
            <a:off x="4201555" y="1727919"/>
            <a:ext cx="64396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-java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endParaRPr kumimoji="1"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开发框架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数据库知识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京东中间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42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143743"/>
            <a:ext cx="3538566" cy="647724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Spring</a:t>
            </a:r>
            <a:r>
              <a:rPr kumimoji="1" lang="zh-CN" altLang="en-US" sz="2400" dirty="0">
                <a:solidFill>
                  <a:srgbClr val="C00000"/>
                </a:solidFill>
              </a:rPr>
              <a:t>特性 </a:t>
            </a:r>
            <a:r>
              <a:rPr kumimoji="1" lang="en-US" altLang="zh-CN" sz="2400" dirty="0">
                <a:solidFill>
                  <a:srgbClr val="C00000"/>
                </a:solidFill>
              </a:rPr>
              <a:t>– AOP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2445" y="923051"/>
            <a:ext cx="1072919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AOP </a:t>
            </a:r>
            <a:r>
              <a:rPr lang="zh-CN" altLang="en-US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面向切面编程</a:t>
            </a:r>
            <a:endParaRPr lang="en-US" altLang="zh-CN" sz="1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横切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技术，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AOP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把软件系统分为两个部分：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核心关注点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横切关注点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。业务处理的主要流程是核心关注点，与之关系不大的部分是横切关注点。横切关注点的一个特点是，他们经常发生在核心关注点的多处，而各处基本相似，比如权限认证、日志、事物。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AOP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的作用在于分离系统中的各种关注点，将核心关注点和横切关注点分离开来。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AOP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代理由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IOC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容器负责生成、管理，其依赖关系也由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IOC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容器负责管理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。因此，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AOP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代理可以直接使用容器中的其它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实例作为目标，这种关系可由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IOC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容器的依赖注入提供。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创建代理的规则为：</a:t>
            </a:r>
          </a:p>
          <a:p>
            <a:pPr marL="13144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默认使用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动态代理来创建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AOP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，这样就可以为任何接口实例创建代理了</a:t>
            </a:r>
          </a:p>
          <a:p>
            <a:pPr marL="13144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当需要代理的类不是代理接口的时候，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会切换为使用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CGLIB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代理，也可强制使用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CGLIB</a:t>
            </a:r>
          </a:p>
          <a:p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76461" y="3816151"/>
          <a:ext cx="10729192" cy="230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6504">
                  <a:extLst>
                    <a:ext uri="{9D8B030D-6E8A-4147-A177-3AD203B41FA5}">
                      <a16:colId xmlns:a16="http://schemas.microsoft.com/office/drawing/2014/main" val="2739003010"/>
                    </a:ext>
                  </a:extLst>
                </a:gridCol>
                <a:gridCol w="6192688">
                  <a:extLst>
                    <a:ext uri="{9D8B030D-6E8A-4147-A177-3AD203B41FA5}">
                      <a16:colId xmlns:a16="http://schemas.microsoft.com/office/drawing/2014/main" val="2708093551"/>
                    </a:ext>
                  </a:extLst>
                </a:gridCol>
              </a:tblGrid>
              <a:tr h="25818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注解方式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Xml </a:t>
                      </a:r>
                      <a:r>
                        <a:rPr lang="zh-CN" altLang="en-US" dirty="0"/>
                        <a:t>方式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21537"/>
                  </a:ext>
                </a:extLst>
              </a:tr>
              <a:tr h="1953473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aop:aspectj-autoproxy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/&gt;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开启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aop</a:t>
                      </a:r>
                      <a:r>
                        <a:rPr lang="en-US" altLang="zh-CN" sz="1100" b="0" i="0" kern="1200" baseline="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100" b="0" i="0" kern="1200" baseline="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注解。</a:t>
                      </a:r>
                      <a:endParaRPr lang="en-US" altLang="zh-CN" sz="1100" b="0" i="0" kern="1200" baseline="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864017" rtl="0" eaLnBrk="1" latinLnBrk="0" hangingPunct="1">
                        <a:buAutoNum type="arabicPeriod"/>
                      </a:pP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@Aspect  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声明切面类。（类注解）</a:t>
                      </a:r>
                      <a:endParaRPr lang="en-US" altLang="zh-CN" sz="11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864017" rtl="0" eaLnBrk="1" latinLnBrk="0" hangingPunct="1">
                        <a:buAutoNum type="arabicPeriod"/>
                      </a:pP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Pointcut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(“execution(* com.*(..))”)  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声明切入点（方法注解）</a:t>
                      </a:r>
                      <a:endParaRPr lang="en-US" altLang="zh-CN" sz="11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marR="0" lvl="0" indent="-22860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声明 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advice</a:t>
                      </a:r>
                    </a:p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@Before(execution) 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在方法执行前拦截。</a:t>
                      </a:r>
                    </a:p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AfterReturning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(execution)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在方法正常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return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结束后拦截。</a:t>
                      </a:r>
                    </a:p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AfterThrowing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(execution) 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在方法抛出异常时拦截。</a:t>
                      </a:r>
                    </a:p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@After(execution) 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在方法结束后拦截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无论正常结束还是异常结束。</a:t>
                      </a:r>
                    </a:p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@Around(execution)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唯一可以使用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ProceedingJoinPoint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参数来控制流程的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advice,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在方法执行前拦截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可以在切面逻辑中手动释放拦截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且可以在其后加入逻辑代码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该代码段会在方法执行后执行。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864017" rtl="0" eaLnBrk="1" latinLnBrk="0" hangingPunct="1"/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&lt;bean id="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targetObj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 class="</a:t>
                      </a:r>
                      <a:r>
                        <a:rPr lang="zh-CN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目标类路径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"&gt;&lt;/bean&gt;</a:t>
                      </a:r>
                    </a:p>
                    <a:p>
                      <a:pPr algn="l" defTabSz="864017" rtl="0" eaLnBrk="1" latinLnBrk="0" hangingPunct="1"/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aop:config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</a:t>
                      </a:r>
                    </a:p>
                    <a:p>
                      <a:pPr algn="l" defTabSz="864017" rtl="0" eaLnBrk="1" latinLnBrk="0" hangingPunct="1"/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&lt;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aop:pointcut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expression="execution(public * 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com.jd.service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..*.add(..))" </a:t>
                      </a:r>
                    </a:p>
                    <a:p>
                      <a:pPr algn="l" defTabSz="864017" rtl="0" eaLnBrk="1" latinLnBrk="0" hangingPunct="1"/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       id="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servicePointcut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"/&gt;</a:t>
                      </a:r>
                    </a:p>
                    <a:p>
                      <a:pPr algn="l" defTabSz="864017" rtl="0" eaLnBrk="1" latinLnBrk="0" hangingPunct="1"/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&lt;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aop:aspect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id="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targetAspect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 ref="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targetObj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"&gt;</a:t>
                      </a:r>
                    </a:p>
                    <a:p>
                      <a:pPr algn="l" defTabSz="864017" rtl="0" eaLnBrk="1" latinLnBrk="0" hangingPunct="1"/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&lt;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aop:before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method="before"  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pointcut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-ref="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servicePointcut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 /&gt;</a:t>
                      </a:r>
                    </a:p>
                    <a:p>
                      <a:pPr algn="l" defTabSz="864017" rtl="0" eaLnBrk="1" latinLnBrk="0" hangingPunct="1"/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&lt;/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aop:aspect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</a:t>
                      </a:r>
                    </a:p>
                    <a:p>
                      <a:pPr algn="l" defTabSz="864017" rtl="0" eaLnBrk="1" latinLnBrk="0" hangingPunct="1"/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&lt;/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aop:config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</a:t>
                      </a:r>
                      <a:endParaRPr lang="zh-CN" altLang="en-US" sz="11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71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792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143743"/>
            <a:ext cx="3538566" cy="647724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Spring</a:t>
            </a:r>
            <a:r>
              <a:rPr kumimoji="1" lang="zh-CN" altLang="en-US" sz="2400" dirty="0">
                <a:solidFill>
                  <a:srgbClr val="C00000"/>
                </a:solidFill>
              </a:rPr>
              <a:t>特性 </a:t>
            </a:r>
            <a:r>
              <a:rPr kumimoji="1" lang="en-US" altLang="zh-CN" sz="2400" dirty="0">
                <a:solidFill>
                  <a:srgbClr val="C00000"/>
                </a:solidFill>
              </a:rPr>
              <a:t>– AOP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F80873-B30F-E849-A0CA-45E374EA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89" y="1186072"/>
            <a:ext cx="7632848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21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238" y="143743"/>
            <a:ext cx="3538566" cy="647724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Spring</a:t>
            </a:r>
            <a:r>
              <a:rPr kumimoji="1" lang="zh-CN" altLang="en-US" sz="2400" dirty="0">
                <a:solidFill>
                  <a:srgbClr val="C00000"/>
                </a:solidFill>
              </a:rPr>
              <a:t>特性 </a:t>
            </a:r>
            <a:r>
              <a:rPr kumimoji="1" lang="en-US" altLang="zh-CN" sz="2400" dirty="0">
                <a:solidFill>
                  <a:srgbClr val="C00000"/>
                </a:solidFill>
              </a:rPr>
              <a:t>– AOP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37F0FF04-F0CC-A44A-8EF5-C5F65088C101}"/>
              </a:ext>
            </a:extLst>
          </p:cNvPr>
          <p:cNvGraphicFramePr/>
          <p:nvPr/>
        </p:nvGraphicFramePr>
        <p:xfrm>
          <a:off x="1800597" y="1178368"/>
          <a:ext cx="7681383" cy="5120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DBFB2815-65DA-C54E-8D2C-23342954898D}"/>
              </a:ext>
            </a:extLst>
          </p:cNvPr>
          <p:cNvSpPr/>
          <p:nvPr/>
        </p:nvSpPr>
        <p:spPr>
          <a:xfrm>
            <a:off x="432445" y="12958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调用过程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526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71735"/>
            <a:ext cx="4320480" cy="647724"/>
          </a:xfrm>
        </p:spPr>
        <p:txBody>
          <a:bodyPr>
            <a:normAutofit/>
          </a:bodyPr>
          <a:lstStyle/>
          <a:p>
            <a:r>
              <a:rPr lang="en-US" altLang="zh-CN" sz="2800" kern="0" dirty="0">
                <a:solidFill>
                  <a:srgbClr val="B51B25"/>
                </a:solidFill>
              </a:rPr>
              <a:t>Spring-</a:t>
            </a:r>
            <a:r>
              <a:rPr lang="zh-CN" altLang="en-US" sz="2800" kern="0" dirty="0">
                <a:solidFill>
                  <a:srgbClr val="B51B25"/>
                </a:solidFill>
              </a:rPr>
              <a:t>事务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720477" y="1295871"/>
          <a:ext cx="9289032" cy="376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4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701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事务传播行为类型</a:t>
                      </a:r>
                      <a:endParaRPr lang="zh-CN" altLang="en-US" dirty="0"/>
                    </a:p>
                  </a:txBody>
                  <a:tcPr>
                    <a:solidFill>
                      <a:srgbClr val="E2231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701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  <a:endParaRPr lang="zh-CN" altLang="en-US" dirty="0"/>
                    </a:p>
                  </a:txBody>
                  <a:tcPr>
                    <a:solidFill>
                      <a:srgbClr val="E223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PROPAGATION_REQUIRED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如果当前没有事务，就新建一个事务，如果已经存在一个事务中，加入到这个事务中。这是最常见的选择。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PROPAGATION_SUPPORTS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支持当前事务，如果当前没有事务，就以非事务方式执行。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PROPAGATION_MANDATORY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使用当前的事务，如果当前没有事务，就抛出异常。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PROPAGATION_REQUIRES_NEW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新建事务，如果当前存在事务，把当前事务挂起。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PROPAGATION_NOT_SUPPORTED</a:t>
                      </a:r>
                      <a:endParaRPr lang="en-US" altLang="zh-CN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以非事务方式执行操作，如果当前存在事务，就把当前事务挂起。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PROPAGATION_NEVER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以非事务方式执行，如果当前存在事务，则抛出异常。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PROPAGATION_NESTED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如果当前存在事务，则在嵌套事务内执行。如果当前没有事务，则执行与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PROPAGATION_REQUIRED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类似的操作。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30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71735"/>
            <a:ext cx="4320480" cy="647724"/>
          </a:xfrm>
        </p:spPr>
        <p:txBody>
          <a:bodyPr>
            <a:normAutofit/>
          </a:bodyPr>
          <a:lstStyle/>
          <a:p>
            <a:r>
              <a:rPr lang="en-US" altLang="zh-CN" sz="2800" kern="0" dirty="0">
                <a:solidFill>
                  <a:srgbClr val="B51B25"/>
                </a:solidFill>
              </a:rPr>
              <a:t>Spring-</a:t>
            </a:r>
            <a:r>
              <a:rPr lang="zh-CN" altLang="en-US" sz="2800" kern="0" dirty="0">
                <a:solidFill>
                  <a:srgbClr val="B51B25"/>
                </a:solidFill>
              </a:rPr>
              <a:t>事务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421" y="1151855"/>
            <a:ext cx="32816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    1</a:t>
            </a:r>
            <a:r>
              <a:rPr lang="zh-CN" altLang="en-US" sz="1400" dirty="0">
                <a:latin typeface="+mn-ea"/>
              </a:rPr>
              <a:t>、声明式事务：</a:t>
            </a:r>
            <a:r>
              <a:rPr lang="en-US" altLang="zh-CN" sz="1400" dirty="0">
                <a:latin typeface="+mn-ea"/>
              </a:rPr>
              <a:t>@Transactional</a:t>
            </a:r>
            <a:r>
              <a:rPr lang="zh-CN" altLang="en-US" sz="1400" dirty="0">
                <a:latin typeface="+mn-ea"/>
              </a:rPr>
              <a:t>注解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936501" y="1534524"/>
          <a:ext cx="9145017" cy="4129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6864">
                <a:tc>
                  <a:txBody>
                    <a:bodyPr/>
                    <a:lstStyle/>
                    <a:p>
                      <a:r>
                        <a:rPr lang="zh-CN" altLang="en-US" dirty="0"/>
                        <a:t>属性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。类型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propagation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事务传播属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枚举型：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Propagation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isolation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事务隔离级别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枚举型：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Isolation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readOnly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是否只读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布尔型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021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timeout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超时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秒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rollbackFor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需要回滚的异常类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一组 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Class 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类的实例，必须是</a:t>
                      </a:r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Throwable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的子类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rollbackForClassName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需要回滚的异常类名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一组 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Class 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类的实例，必须是</a:t>
                      </a:r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Throwable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的子类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noRollbackFor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不需要回滚的异常类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一组 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Class 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类的实例，必须是</a:t>
                      </a:r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Throwable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的子类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noRollbackForClassname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不需要回滚的异常类名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一组 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Class 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类的实例，必须是</a:t>
                      </a:r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Throwable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的子类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945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71735"/>
            <a:ext cx="4320480" cy="647724"/>
          </a:xfrm>
        </p:spPr>
        <p:txBody>
          <a:bodyPr>
            <a:normAutofit/>
          </a:bodyPr>
          <a:lstStyle/>
          <a:p>
            <a:r>
              <a:rPr lang="en-US" altLang="zh-CN" sz="2800" kern="0" dirty="0">
                <a:solidFill>
                  <a:srgbClr val="B51B25"/>
                </a:solidFill>
              </a:rPr>
              <a:t>Spring-</a:t>
            </a:r>
            <a:r>
              <a:rPr lang="zh-CN" altLang="en-US" sz="2800" kern="0" dirty="0">
                <a:solidFill>
                  <a:srgbClr val="B51B25"/>
                </a:solidFill>
              </a:rPr>
              <a:t>事务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445" y="791815"/>
            <a:ext cx="105851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2</a:t>
            </a:r>
            <a:r>
              <a:rPr lang="zh-CN" altLang="en-US" sz="1400" dirty="0">
                <a:latin typeface="+mn-ea"/>
              </a:rPr>
              <a:t>、编程式事务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this.getTransactionTemplate</a:t>
            </a:r>
            <a:r>
              <a:rPr lang="en-US" altLang="zh-CN" sz="1400" dirty="0"/>
              <a:t>().execute(new </a:t>
            </a:r>
            <a:r>
              <a:rPr lang="en-US" altLang="zh-CN" sz="1400" dirty="0" err="1"/>
              <a:t>TransactionCallback</a:t>
            </a:r>
            <a:r>
              <a:rPr lang="en-US" altLang="zh-CN" sz="1400" dirty="0"/>
              <a:t>() {</a:t>
            </a:r>
            <a:br>
              <a:rPr lang="en-US" altLang="zh-CN" sz="1400" dirty="0"/>
            </a:br>
            <a:r>
              <a:rPr lang="en-US" altLang="zh-CN" sz="1400" dirty="0"/>
              <a:t>    @Override</a:t>
            </a:r>
            <a:br>
              <a:rPr lang="en-US" altLang="zh-CN" sz="1400" dirty="0"/>
            </a:br>
            <a:r>
              <a:rPr lang="en-US" altLang="zh-CN" sz="1400" dirty="0"/>
              <a:t>     public Object </a:t>
            </a:r>
            <a:r>
              <a:rPr lang="en-US" altLang="zh-CN" sz="1400" dirty="0" err="1"/>
              <a:t>doInTransaction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TransactionStatus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transactionStatus</a:t>
            </a:r>
            <a:r>
              <a:rPr lang="en-US" altLang="zh-CN" sz="1400" dirty="0"/>
              <a:t>) {</a:t>
            </a:r>
            <a:br>
              <a:rPr lang="en-US" altLang="zh-CN" sz="1400" dirty="0"/>
            </a:br>
            <a:r>
              <a:rPr lang="en-US" altLang="zh-CN" sz="1400" dirty="0"/>
              <a:t>        try {</a:t>
            </a:r>
            <a:br>
              <a:rPr lang="en-US" altLang="zh-CN" sz="1400" dirty="0"/>
            </a:br>
            <a:r>
              <a:rPr lang="en-US" altLang="zh-CN" sz="1400" dirty="0"/>
              <a:t>               return </a:t>
            </a:r>
            <a:r>
              <a:rPr lang="en-US" altLang="zh-CN" sz="1400" dirty="0" err="1"/>
              <a:t>doSaveHousesTrans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param</a:t>
            </a:r>
            <a:r>
              <a:rPr lang="en-US" altLang="zh-CN" sz="1400" dirty="0"/>
              <a:t>);</a:t>
            </a:r>
            <a:br>
              <a:rPr lang="en-US" altLang="zh-CN" sz="1400" dirty="0"/>
            </a:br>
            <a:r>
              <a:rPr lang="en-US" altLang="zh-CN" sz="1400" dirty="0"/>
              <a:t>           } catch (Exception e) {</a:t>
            </a:r>
            <a:br>
              <a:rPr lang="en-US" altLang="zh-CN" sz="1400" dirty="0"/>
            </a:br>
            <a:r>
              <a:rPr lang="en-US" altLang="zh-CN" sz="1400" dirty="0"/>
              <a:t>              </a:t>
            </a:r>
            <a:r>
              <a:rPr lang="en-US" altLang="zh-CN" sz="1400" dirty="0" err="1"/>
              <a:t>transactionStatus.setRollbackOnly</a:t>
            </a:r>
            <a:r>
              <a:rPr lang="en-US" altLang="zh-CN" sz="1400" dirty="0"/>
              <a:t>();</a:t>
            </a:r>
            <a:br>
              <a:rPr lang="en-US" altLang="zh-CN" sz="1400" dirty="0"/>
            </a:br>
            <a:r>
              <a:rPr lang="en-US" altLang="zh-CN" sz="1400" dirty="0"/>
              <a:t>        }</a:t>
            </a:r>
            <a:br>
              <a:rPr lang="en-US" altLang="zh-CN" sz="1400" dirty="0"/>
            </a:br>
            <a:r>
              <a:rPr lang="en-US" altLang="zh-CN" sz="1400" dirty="0"/>
              <a:t>        return false;</a:t>
            </a:r>
            <a:br>
              <a:rPr lang="en-US" altLang="zh-CN" sz="1400" dirty="0"/>
            </a:br>
            <a:r>
              <a:rPr lang="en-US" altLang="zh-CN" sz="1400" dirty="0"/>
              <a:t>     }</a:t>
            </a:r>
            <a:br>
              <a:rPr lang="en-US" altLang="zh-CN" sz="1400" dirty="0"/>
            </a:br>
            <a:r>
              <a:rPr lang="en-US" altLang="zh-CN" sz="1400" dirty="0"/>
              <a:t>});</a:t>
            </a:r>
            <a:endParaRPr lang="zh-CN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32445" y="4896271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原则：事务中只能包含插入更新操作，不能包含查询及业务代码处理。查询及业务处理放在事务外面处理，当入参传入事务。</a:t>
            </a:r>
          </a:p>
        </p:txBody>
      </p:sp>
    </p:spTree>
    <p:extLst>
      <p:ext uri="{BB962C8B-B14F-4D97-AF65-F5344CB8AC3E}">
        <p14:creationId xmlns:p14="http://schemas.microsoft.com/office/powerpoint/2010/main" val="3023545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35464"/>
            <a:ext cx="4320480" cy="647724"/>
          </a:xfrm>
        </p:spPr>
        <p:txBody>
          <a:bodyPr>
            <a:normAutofit/>
          </a:bodyPr>
          <a:lstStyle/>
          <a:p>
            <a:r>
              <a:rPr lang="en-US" altLang="zh-CN" sz="2800" kern="0" dirty="0">
                <a:solidFill>
                  <a:srgbClr val="B51B25"/>
                </a:solidFill>
              </a:rPr>
              <a:t>Spring-</a:t>
            </a:r>
            <a:r>
              <a:rPr lang="en-US" altLang="zh-CN" sz="2800" kern="0" dirty="0" err="1">
                <a:solidFill>
                  <a:srgbClr val="B51B25"/>
                </a:solidFill>
              </a:rPr>
              <a:t>Mybatis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pic>
        <p:nvPicPr>
          <p:cNvPr id="1026" name="Picture 2" descr="C:\Users\chenlin19\Documents\JD\office_dongdong\chenlin19\Temp\JdOnline201906261457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1" y="684427"/>
            <a:ext cx="809625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495228" y="1198081"/>
            <a:ext cx="2088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MyBatis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是一款优秀的持久层框架，它支持定制化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、存储过程以及高级映射。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MyBatis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避免了几乎所有的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JDBC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代码和手动设置参数以及获取结果集。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18D7D5-391D-0F43-B6B1-BEDB9B93443E}"/>
              </a:ext>
            </a:extLst>
          </p:cNvPr>
          <p:cNvSpPr txBox="1"/>
          <p:nvPr/>
        </p:nvSpPr>
        <p:spPr>
          <a:xfrm>
            <a:off x="8494859" y="3723034"/>
            <a:ext cx="2592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注：此处动态</a:t>
            </a:r>
            <a:r>
              <a:rPr kumimoji="1" lang="en-US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在业务使用时要格外注意，如果有些未判空参数传入</a:t>
            </a:r>
            <a:r>
              <a:rPr lang="en" altLang="zh-C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generator</a:t>
            </a:r>
            <a:r>
              <a:rPr lang="zh-CN" altLang="e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</a:t>
            </a:r>
            <a:r>
              <a:rPr lang="zh-CN" altLang="en-US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</a:t>
            </a:r>
            <a:r>
              <a:rPr kumimoji="1" lang="zh-CN" altLang="en-US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动态</a:t>
            </a:r>
            <a:r>
              <a:rPr kumimoji="1" lang="en-US" altLang="zh-CN" sz="14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中可能会导致全表扫描。</a:t>
            </a:r>
            <a:endParaRPr kumimoji="1"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拍卖后台之前因此发生过线上严重事故，复盘如下：</a:t>
            </a:r>
            <a:endParaRPr kumimoji="1"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sz="1400" dirty="0">
                <a:hlinkClick r:id="rId4"/>
              </a:rPr>
              <a:t>https://cf.jd.com/pages/viewpage.action?pageId=103533077</a:t>
            </a:r>
            <a:endParaRPr kumimoji="1" lang="zh-CN" altLang="en-US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E412F1-E023-BB43-9D68-8800EB01B1A1}"/>
              </a:ext>
            </a:extLst>
          </p:cNvPr>
          <p:cNvSpPr txBox="1"/>
          <p:nvPr/>
        </p:nvSpPr>
        <p:spPr>
          <a:xfrm>
            <a:off x="8517743" y="33276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事故案例</a:t>
            </a:r>
          </a:p>
        </p:txBody>
      </p:sp>
    </p:spTree>
    <p:extLst>
      <p:ext uri="{BB962C8B-B14F-4D97-AF65-F5344CB8AC3E}">
        <p14:creationId xmlns:p14="http://schemas.microsoft.com/office/powerpoint/2010/main" val="4218962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55715"/>
            <a:ext cx="4320480" cy="647724"/>
          </a:xfrm>
        </p:spPr>
        <p:txBody>
          <a:bodyPr>
            <a:normAutofit/>
          </a:bodyPr>
          <a:lstStyle/>
          <a:p>
            <a:r>
              <a:rPr lang="en-US" altLang="zh-CN" sz="2800" kern="0" dirty="0">
                <a:solidFill>
                  <a:srgbClr val="B51B25"/>
                </a:solidFill>
              </a:rPr>
              <a:t>Spring-</a:t>
            </a:r>
            <a:r>
              <a:rPr lang="en-US" altLang="zh-CN" sz="2800" kern="0" dirty="0" err="1">
                <a:solidFill>
                  <a:srgbClr val="B51B25"/>
                </a:solidFill>
              </a:rPr>
              <a:t>Mybatis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445" y="857057"/>
            <a:ext cx="979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mybatis3 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提供了一种动态</a:t>
            </a:r>
            <a:r>
              <a:rPr lang="en-US" altLang="zh-CN" sz="12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的方式。通过动态</a:t>
            </a:r>
            <a:r>
              <a:rPr lang="en-US" altLang="zh-CN" sz="12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我们可以直接在</a:t>
            </a:r>
            <a:r>
              <a:rPr lang="en-US" altLang="zh-CN" sz="12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mybatis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2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xm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映射文件中直接通过条件判断的方式进行查询添加的拼接。（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注：使用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大部分场景都有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注入的风险，可使用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替换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7" y="1344804"/>
            <a:ext cx="10081120" cy="23405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2445" y="3792883"/>
            <a:ext cx="9361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resultType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作用：将查询结果按照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列名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pojo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属性名一致性映射到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pojo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场合：常见一些明细记录的展示，将关联查询信息全部展示在页面时，此时可直接使用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resultType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将每一条记录映射到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pojo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中，在前端页面遍历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中是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pojo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）即可。</a:t>
            </a:r>
          </a:p>
          <a:p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resultMap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association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完成一对一和一对多高级映射。</a:t>
            </a:r>
          </a:p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association: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将关联查询信息映射到一个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pojo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类中。</a:t>
            </a: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场合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为了方便获取关联信息可以使用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association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将关联订单映射为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pojo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，比如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查询订单及关联用户信息。</a:t>
            </a:r>
          </a:p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将关联查询信息映射到一个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集合中。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场合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为了方便获取关联信息可以使用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将关联信息映射到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集合中，比如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查询用户权限范围模块和功能，可使用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将模块和功能列表映射到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  <a:endParaRPr lang="zh-CN" altLang="en-US" sz="12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83B7D7-9EE2-8942-A69A-2E8B8ADA8266}"/>
              </a:ext>
            </a:extLst>
          </p:cNvPr>
          <p:cNvSpPr txBox="1"/>
          <p:nvPr/>
        </p:nvSpPr>
        <p:spPr>
          <a:xfrm>
            <a:off x="432445" y="5654715"/>
            <a:ext cx="748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Mybatis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学习及使用参考：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 http://www.mybatis.org/mybatis-3/zh/index.html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311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71735"/>
            <a:ext cx="4320480" cy="647724"/>
          </a:xfrm>
        </p:spPr>
        <p:txBody>
          <a:bodyPr>
            <a:normAutofit/>
          </a:bodyPr>
          <a:lstStyle/>
          <a:p>
            <a:r>
              <a:rPr lang="en-US" altLang="zh-CN" sz="2800" kern="0" dirty="0">
                <a:solidFill>
                  <a:srgbClr val="B51B25"/>
                </a:solidFill>
              </a:rPr>
              <a:t>Spring-DBCP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255193"/>
              </p:ext>
            </p:extLst>
          </p:nvPr>
        </p:nvGraphicFramePr>
        <p:xfrm>
          <a:off x="399404" y="1007839"/>
          <a:ext cx="10945216" cy="4536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7284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推荐值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默认值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42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initialSize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初始化创建的连接数</a:t>
                      </a:r>
                      <a:endParaRPr lang="zh-CN" altLang="en-US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042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maxActive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同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个时间活动的连接数</a:t>
                      </a:r>
                      <a:endParaRPr lang="zh-CN" altLang="en-US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042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maxIdle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连接池中最多可空闲</a:t>
                      </a:r>
                      <a:r>
                        <a:rPr lang="en-US" altLang="zh-CN" sz="1400" kern="1200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maxIdle</a:t>
                      </a: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个连接</a:t>
                      </a:r>
                      <a:endParaRPr lang="zh-CN" altLang="en-US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042">
                <a:tc>
                  <a:txBody>
                    <a:bodyPr/>
                    <a:lstStyle/>
                    <a:p>
                      <a:r>
                        <a:rPr lang="en-US" altLang="zh-CN" sz="1400" kern="1200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minIdle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连接池中最少空闲</a:t>
                      </a:r>
                      <a:r>
                        <a:rPr lang="en-US" altLang="zh-CN" sz="1400" kern="1200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minIdle</a:t>
                      </a: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个连接</a:t>
                      </a:r>
                      <a:endParaRPr lang="zh-CN" altLang="en-US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042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maxWait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连接池中连接用完时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新的请求等待时间</a:t>
                      </a: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毫秒</a:t>
                      </a:r>
                      <a:endParaRPr lang="zh-CN" altLang="en-US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1800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-1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（无限等待）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042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logAbandone</a:t>
                      </a:r>
                      <a:endParaRPr lang="en-US" altLang="zh-CN" sz="14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被丢弃的数据库连接是否做记录，以便跟踪</a:t>
                      </a:r>
                      <a:endParaRPr lang="zh-CN" altLang="en-US" sz="14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false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true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3042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timeBetweenEvictionRunsMillis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检测间隔</a:t>
                      </a:r>
                      <a:endParaRPr lang="zh-CN" altLang="en-US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120000</a:t>
                      </a:r>
                      <a:endParaRPr lang="zh-CN" altLang="en-US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-1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不检测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7927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testWhileIdle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是否检查，建议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web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工程配置为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true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，后台并发大的配置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false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4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437" y="71735"/>
            <a:ext cx="4320480" cy="647724"/>
          </a:xfrm>
        </p:spPr>
        <p:txBody>
          <a:bodyPr>
            <a:normAutofit/>
          </a:bodyPr>
          <a:lstStyle/>
          <a:p>
            <a:r>
              <a:rPr lang="en-US" altLang="zh-CN" sz="2800" kern="0" dirty="0">
                <a:solidFill>
                  <a:srgbClr val="B51B25"/>
                </a:solidFill>
              </a:rPr>
              <a:t>Spring-DBCP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19169"/>
              </p:ext>
            </p:extLst>
          </p:nvPr>
        </p:nvGraphicFramePr>
        <p:xfrm>
          <a:off x="330417" y="863823"/>
          <a:ext cx="10945216" cy="36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029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推荐值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默认值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97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testOnBorrow</a:t>
                      </a:r>
                      <a:endParaRPr lang="en-US" altLang="zh-CN" sz="14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取出连接时，不执行校验</a:t>
                      </a:r>
                      <a:endParaRPr lang="zh-CN" altLang="en-US" sz="14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false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true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97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testOnReturn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返回连接时，不执行校验</a:t>
                      </a:r>
                      <a:endParaRPr lang="zh-CN" altLang="en-US" sz="14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false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true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197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numTestsPerEvictionRun</a:t>
                      </a:r>
                      <a:endParaRPr lang="en-US" altLang="zh-CN" sz="14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在运行检查任务时，检查的对象数</a:t>
                      </a:r>
                      <a:endParaRPr lang="zh-CN" altLang="en-US" sz="14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197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validationQuery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检测语句</a:t>
                      </a:r>
                      <a:endParaRPr lang="zh-CN" altLang="en-US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select 1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197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minEvictableIdleTimeMillis</a:t>
                      </a:r>
                      <a:endParaRPr lang="en-US" altLang="zh-CN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空闲多少毫秒连接断开，直到连接池中的连接数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300000</a:t>
                      </a:r>
                      <a:endParaRPr lang="zh-CN" altLang="en-US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1000*60*30</a:t>
                      </a:r>
                      <a:endParaRPr lang="zh-CN" altLang="en-US" sz="14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197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removeAbandoned</a:t>
                      </a:r>
                      <a:endParaRPr lang="en-US" altLang="zh-CN" sz="14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指明连接是否被空闲连接回收器进行检验</a:t>
                      </a:r>
                      <a:endParaRPr lang="zh-CN" altLang="en-US" sz="14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true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false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2197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removeAbandonedTimeout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超过时间限制，回收废弃的连接</a:t>
                      </a:r>
                      <a:endParaRPr lang="zh-CN" altLang="en-US" sz="14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120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300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0735" y="4875425"/>
            <a:ext cx="10945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注意：在配置</a:t>
            </a:r>
            <a:r>
              <a:rPr lang="en-US" altLang="zh-CN" b="1" dirty="0" err="1">
                <a:solidFill>
                  <a:srgbClr val="FF0000"/>
                </a:solidFill>
              </a:rPr>
              <a:t>url</a:t>
            </a:r>
            <a:r>
              <a:rPr lang="zh-CN" altLang="en-US" b="1" dirty="0">
                <a:solidFill>
                  <a:srgbClr val="FF0000"/>
                </a:solidFill>
              </a:rPr>
              <a:t>连接时，最好用域名，域名的优势在于，后端数据库切换后，应用不用修改。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弹性库注意配置</a:t>
            </a:r>
            <a:r>
              <a:rPr lang="en" altLang="zh-CN" dirty="0" err="1">
                <a:solidFill>
                  <a:srgbClr val="FF0000"/>
                </a:solidFill>
              </a:rPr>
              <a:t>allowMultiQueries</a:t>
            </a:r>
            <a:r>
              <a:rPr lang="en" altLang="zh-CN" dirty="0">
                <a:solidFill>
                  <a:srgbClr val="FF0000"/>
                </a:solidFill>
              </a:rPr>
              <a:t>=</a:t>
            </a:r>
            <a:r>
              <a:rPr lang="en" altLang="zh-CN" dirty="0" err="1">
                <a:solidFill>
                  <a:srgbClr val="FF0000"/>
                </a:solidFill>
              </a:rPr>
              <a:t>true&amp;autoReconnect</a:t>
            </a:r>
            <a:r>
              <a:rPr lang="en" altLang="zh-CN" dirty="0">
                <a:solidFill>
                  <a:srgbClr val="FF0000"/>
                </a:solidFill>
              </a:rPr>
              <a:t>=true</a:t>
            </a:r>
            <a:endParaRPr lang="zh-CN" altLang="en-US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36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BC39EE-1937-4746-8263-0B4BBA066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469" y="144091"/>
            <a:ext cx="3240360" cy="43170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面向对象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48469" y="791815"/>
            <a:ext cx="2016224" cy="369332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8469" y="1295871"/>
            <a:ext cx="9217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类：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现实世界事物的抽象表示，包括事物的状态信息（成员变量）和行为信息（成员方法）。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对象：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对抽象事物的具体表示，使其具有自身的特点，称为类的实例化。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8469" y="2275201"/>
            <a:ext cx="2016224" cy="369332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核心思想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57"/>
          <p:cNvSpPr txBox="1"/>
          <p:nvPr/>
        </p:nvSpPr>
        <p:spPr bwMode="auto">
          <a:xfrm>
            <a:off x="545304" y="2808039"/>
            <a:ext cx="4495653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4017">
              <a:lnSpc>
                <a:spcPct val="150000"/>
              </a:lnSpc>
              <a:spcBef>
                <a:spcPts val="945"/>
              </a:spcBef>
              <a:defRPr/>
            </a:pP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抽象</a:t>
            </a:r>
          </a:p>
          <a:p>
            <a:pPr defTabSz="864017">
              <a:lnSpc>
                <a:spcPct val="150000"/>
              </a:lnSpc>
              <a:spcBef>
                <a:spcPts val="945"/>
              </a:spcBef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抽象就是忽略一个主题中与当前目标无关的那些方面，以便更充分地注意与当前目标有关的方面。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/>
            </a:endParaRPr>
          </a:p>
        </p:txBody>
      </p:sp>
      <p:sp>
        <p:nvSpPr>
          <p:cNvPr id="19" name="TextBox 57"/>
          <p:cNvSpPr txBox="1"/>
          <p:nvPr/>
        </p:nvSpPr>
        <p:spPr bwMode="auto">
          <a:xfrm>
            <a:off x="5276043" y="2808030"/>
            <a:ext cx="444543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4017">
              <a:lnSpc>
                <a:spcPct val="150000"/>
              </a:lnSpc>
              <a:spcBef>
                <a:spcPts val="945"/>
              </a:spcBef>
            </a:pP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封装</a:t>
            </a:r>
            <a:endParaRPr lang="en-US" altLang="zh-CN" sz="1400" b="1" dirty="0" smtClean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/>
            </a:endParaRPr>
          </a:p>
          <a:p>
            <a:pPr defTabSz="864017">
              <a:lnSpc>
                <a:spcPct val="150000"/>
              </a:lnSpc>
              <a:spcBef>
                <a:spcPts val="945"/>
              </a:spcBef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把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对象的全部属性和全部功能结合在一起，形成一个不可分割的独立单位；尽可能隐藏对象的内部结构。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TextBox 57"/>
          <p:cNvSpPr txBox="1"/>
          <p:nvPr/>
        </p:nvSpPr>
        <p:spPr bwMode="auto">
          <a:xfrm>
            <a:off x="563549" y="4223183"/>
            <a:ext cx="420228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4017">
              <a:lnSpc>
                <a:spcPct val="150000"/>
              </a:lnSpc>
              <a:spcBef>
                <a:spcPts val="945"/>
              </a:spcBef>
              <a:defRPr/>
            </a:pP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继承</a:t>
            </a:r>
          </a:p>
          <a:p>
            <a:pPr defTabSz="864017">
              <a:lnSpc>
                <a:spcPct val="150000"/>
              </a:lnSpc>
              <a:spcBef>
                <a:spcPts val="945"/>
              </a:spcBef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从一个对象派生出子对象，而子对象可以拥有父对象的属性和功能。继承可以使得子对象具有父对象的各种属性和方法。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/>
            </a:endParaRPr>
          </a:p>
        </p:txBody>
      </p:sp>
      <p:sp>
        <p:nvSpPr>
          <p:cNvPr id="21" name="TextBox 57"/>
          <p:cNvSpPr txBox="1"/>
          <p:nvPr/>
        </p:nvSpPr>
        <p:spPr bwMode="auto">
          <a:xfrm>
            <a:off x="5276043" y="4223183"/>
            <a:ext cx="4301418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4017">
              <a:lnSpc>
                <a:spcPct val="150000"/>
              </a:lnSpc>
              <a:spcBef>
                <a:spcPts val="945"/>
              </a:spcBef>
              <a:defRPr/>
            </a:pP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多态</a:t>
            </a:r>
          </a:p>
          <a:p>
            <a:pPr defTabSz="864017">
              <a:lnSpc>
                <a:spcPct val="150000"/>
              </a:lnSpc>
              <a:spcBef>
                <a:spcPts val="945"/>
              </a:spcBef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同一行为的多种不同表达，或者同一行为的多种不同实现 。允许不同类的对象对同一消息作出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响应。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48469" y="4032175"/>
            <a:ext cx="9217024" cy="0"/>
          </a:xfrm>
          <a:prstGeom prst="line">
            <a:avLst/>
          </a:prstGeom>
          <a:ln>
            <a:solidFill>
              <a:srgbClr val="E31D1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040957" y="2808030"/>
            <a:ext cx="0" cy="2627793"/>
          </a:xfrm>
          <a:prstGeom prst="line">
            <a:avLst/>
          </a:prstGeom>
          <a:ln>
            <a:solidFill>
              <a:srgbClr val="E31D1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71735"/>
            <a:ext cx="4320480" cy="647724"/>
          </a:xfrm>
        </p:spPr>
        <p:txBody>
          <a:bodyPr>
            <a:normAutofit/>
          </a:bodyPr>
          <a:lstStyle/>
          <a:p>
            <a:r>
              <a:rPr lang="en-US" altLang="zh-CN" sz="2800" kern="0" dirty="0">
                <a:solidFill>
                  <a:srgbClr val="B51B25"/>
                </a:solidFill>
              </a:rPr>
              <a:t>Spring-</a:t>
            </a:r>
            <a:r>
              <a:rPr lang="zh-CN" altLang="en-US" sz="2800" kern="0" dirty="0">
                <a:solidFill>
                  <a:srgbClr val="B51B25"/>
                </a:solidFill>
              </a:rPr>
              <a:t>书籍推荐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D86AF6-CCBE-C446-A5E0-3E5A8094BA83}"/>
              </a:ext>
            </a:extLst>
          </p:cNvPr>
          <p:cNvSpPr txBox="1"/>
          <p:nvPr/>
        </p:nvSpPr>
        <p:spPr>
          <a:xfrm>
            <a:off x="432445" y="935831"/>
            <a:ext cx="10585176" cy="249299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zh-CN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实战（第</a:t>
            </a:r>
            <a:r>
              <a:rPr lang="en-US" altLang="zh-CN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版）</a:t>
            </a:r>
            <a:endParaRPr lang="en" altLang="zh-CN" sz="1600" dirty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" altLang="zh-CN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Craig Walls </a:t>
            </a:r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沃尔斯 著，张卫滨 译</a:t>
            </a:r>
            <a:endParaRPr lang="en-US" altLang="zh-CN" sz="1600" dirty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（有条件可读英文原版）</a:t>
            </a:r>
            <a:endParaRPr lang="en-US" altLang="zh-CN" sz="1600" dirty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" altLang="zh-CN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源码深度解析 第</a:t>
            </a:r>
            <a:r>
              <a:rPr lang="en-US" altLang="zh-CN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endParaRPr lang="en-US" altLang="zh-CN" sz="1600" b="1" dirty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郝佳 著</a:t>
            </a:r>
          </a:p>
          <a:p>
            <a:r>
              <a:rPr lang="zh-CN" altLang="en-US" sz="1600" dirty="0"/>
              <a:t/>
            </a:r>
            <a:br>
              <a:rPr lang="zh-CN" altLang="en-US" sz="1600" dirty="0"/>
            </a:br>
            <a:endParaRPr lang="en-US" altLang="zh-CN" sz="1600" dirty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847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FEFB54B-4249-6B44-ADD9-B86E798F3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154437"/>
            <a:ext cx="6922942" cy="647724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Velocity</a:t>
            </a:r>
            <a:r>
              <a:rPr kumimoji="1" lang="zh-CN" altLang="en-US" dirty="0"/>
              <a:t>、</a:t>
            </a:r>
            <a:r>
              <a:rPr kumimoji="1" lang="en" altLang="zh-CN" dirty="0" err="1"/>
              <a:t>Freemarker</a:t>
            </a:r>
            <a:r>
              <a:rPr kumimoji="1" lang="zh-CN" altLang="en-US" dirty="0"/>
              <a:t>、</a:t>
            </a:r>
            <a:r>
              <a:rPr kumimoji="1" lang="en" altLang="zh-CN" dirty="0" err="1"/>
              <a:t>thymeleaf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1D8F6A-CBA4-5E4C-9E24-411F93C133E8}"/>
              </a:ext>
            </a:extLst>
          </p:cNvPr>
          <p:cNvSpPr/>
          <p:nvPr/>
        </p:nvSpPr>
        <p:spPr>
          <a:xfrm>
            <a:off x="432445" y="809559"/>
            <a:ext cx="9289032" cy="14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模板引擎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开发模式下，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离不开模板引擎，在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编程开发模式中，必不可少的一个部分是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的部分。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负责前端的页面展示，也就是负责生产最终的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部分通常会对应一个编码引擎，当前众多的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框架都已经可以将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部分独立开来，可以与众多的模板引擎集成。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62DEDF0-DB7A-D849-A13C-D35C65326362}"/>
              </a:ext>
            </a:extLst>
          </p:cNvPr>
          <p:cNvSpPr/>
          <p:nvPr/>
        </p:nvSpPr>
        <p:spPr>
          <a:xfrm>
            <a:off x="886263" y="2609403"/>
            <a:ext cx="2160240" cy="33167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Velocity</a:t>
            </a:r>
          </a:p>
          <a:p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、实现严格的</a:t>
            </a:r>
            <a:r>
              <a:rPr lang="en" altLang="zh-CN" sz="1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、性能良好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、使用表达式语言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、不是官方标准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、用户群体和第三方标签库没有</a:t>
            </a:r>
            <a:r>
              <a:rPr lang="en" altLang="zh-CN" sz="1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、对</a:t>
            </a:r>
            <a:r>
              <a:rPr lang="en" altLang="zh-CN" sz="1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标签支持不够好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85FAF91-0B65-8547-B67A-FCF3D9FD3FFE}"/>
              </a:ext>
            </a:extLst>
          </p:cNvPr>
          <p:cNvSpPr/>
          <p:nvPr/>
        </p:nvSpPr>
        <p:spPr>
          <a:xfrm>
            <a:off x="3996841" y="2592015"/>
            <a:ext cx="2160240" cy="32574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Freemarker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、实现严格的</a:t>
            </a:r>
            <a:r>
              <a:rPr lang="en-US" altLang="zh-CN" sz="1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分离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、性能非常不错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、对</a:t>
            </a:r>
            <a:r>
              <a:rPr lang="en-US" altLang="zh-CN" sz="1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标签支持良好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、内置大量常用功能，使用非常方便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、宏定义（类似</a:t>
            </a:r>
            <a:r>
              <a:rPr lang="en-US" altLang="zh-CN" sz="1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标签）非常方便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、使用表达式语言 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、不是官方标准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、用户群体和第三方标签库没有</a:t>
            </a:r>
            <a:r>
              <a:rPr lang="en-US" altLang="zh-CN" sz="1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B93A5AC-B668-134F-8BF2-8701C717F724}"/>
              </a:ext>
            </a:extLst>
          </p:cNvPr>
          <p:cNvSpPr/>
          <p:nvPr/>
        </p:nvSpPr>
        <p:spPr>
          <a:xfrm>
            <a:off x="7510999" y="2592015"/>
            <a:ext cx="2160240" cy="32900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Thymeleaf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、静态</a:t>
            </a:r>
            <a:r>
              <a:rPr lang="en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嵌入标签属性，浏览器可以直接打开模板文件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" altLang="zh-CN" sz="1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官方推荐方案。</a:t>
            </a:r>
          </a:p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、模板必须符合</a:t>
            </a:r>
            <a:r>
              <a:rPr lang="en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</a:p>
        </p:txBody>
      </p:sp>
    </p:spTree>
    <p:extLst>
      <p:ext uri="{BB962C8B-B14F-4D97-AF65-F5344CB8AC3E}">
        <p14:creationId xmlns:p14="http://schemas.microsoft.com/office/powerpoint/2010/main" val="2780701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504453" y="71735"/>
            <a:ext cx="2674470" cy="647724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Velocity</a:t>
            </a:r>
            <a:r>
              <a:rPr kumimoji="1" lang="zh-CN" altLang="en-US" dirty="0"/>
              <a:t>配置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92485" y="1205316"/>
            <a:ext cx="10297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1400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523"/>
              </p:ext>
            </p:extLst>
          </p:nvPr>
        </p:nvGraphicFramePr>
        <p:xfrm>
          <a:off x="648469" y="935831"/>
          <a:ext cx="8707854" cy="4975596"/>
        </p:xfrm>
        <a:graphic>
          <a:graphicData uri="http://schemas.openxmlformats.org/drawingml/2006/table">
            <a:tbl>
              <a:tblPr/>
              <a:tblGrid>
                <a:gridCol w="8707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</a:t>
                      </a:r>
                      <a:r>
                        <a:rPr lang="zh-CN" alt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模板编码：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mr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input.encoding</a:t>
                      </a:r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utf-8</a:t>
                      </a:r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//</a:t>
                      </a:r>
                      <a:r>
                        <a:rPr lang="mr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模板输入编码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mr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output.encoding</a:t>
                      </a:r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utf-8</a:t>
                      </a:r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//</a:t>
                      </a:r>
                      <a:r>
                        <a:rPr lang="mr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模板输出编码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</a:t>
                      </a:r>
                      <a:r>
                        <a:rPr lang="en-US" sz="14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foreach配置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directive.foreach.counter.name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velocityCount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//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计数器名称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directive.foreach.counter.initial.value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= 1 //</a:t>
                      </a:r>
                      <a:r>
                        <a:rPr lang="en-US" sz="1400" kern="1200" dirty="0" err="1">
                          <a:solidFill>
                            <a:srgbClr val="333333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计数器初始值</a:t>
                      </a:r>
                      <a:endParaRPr lang="en-US" sz="1400" kern="1200" dirty="0">
                        <a:solidFill>
                          <a:srgbClr val="333333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directive.foreach.maxloops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= -1 //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最大循环次数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，-1为默认不限制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directive.foreach.iterator.name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velocityHasNex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//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迭代器名称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uk-UA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#set配置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directive.set.null.allowed = false //是否可设置空值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#include配置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directive.include.output.errormsg.start= &lt;!-- include error : //错误信息提示开始字符串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directive.include.output.errormsg.end = see error log --&gt; //错误信息提示结束字符串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_tradnl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#parse配置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directive.parse.max.depth = 10 //解析深度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</a:t>
                      </a:r>
                      <a:r>
                        <a:rPr lang="zh-CN" alt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模板加载器配置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resource.loader = file //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模板加载器类型，默认为文件，可定义多个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file.resource.loader.description= Velocity File Resource Loader //加载器描述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file.resource.loader.class =Velocity.Runtime.Resource.Loader.FileResourceLoader //加载器类名称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95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file.resource.loader.path = . //模板路径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55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file.resource.loader.cache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= false //是否启用模板缓存</a:t>
                      </a:r>
                    </a:p>
                  </a:txBody>
                  <a:tcPr marL="11421" marR="11421" marT="11421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51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504453" y="71735"/>
            <a:ext cx="2242421" cy="647724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Velocity</a:t>
            </a:r>
            <a:r>
              <a:rPr kumimoji="1" lang="zh-CN" altLang="en-US" dirty="0"/>
              <a:t>配置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745026"/>
              </p:ext>
            </p:extLst>
          </p:nvPr>
        </p:nvGraphicFramePr>
        <p:xfrm>
          <a:off x="648469" y="863823"/>
          <a:ext cx="8640960" cy="5112578"/>
        </p:xfrm>
        <a:graphic>
          <a:graphicData uri="http://schemas.openxmlformats.org/drawingml/2006/table">
            <a:tbl>
              <a:tblPr/>
              <a:tblGrid>
                <a:gridCol w="864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50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宏配置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velocimacro.library//指定宏定义文件的位置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velocimacro.permissions.allow.inline= true //是否可以行内定义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velocimacro.permissions.allow.inline.to.replace.global = false //是否可以用行内定义代替全局定义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velocimacro.permissions.allow.inline.local.scope = false //行内定义是否只用于局部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velocimacro.context.localscope= false //宏上下文是否只用于局部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velocimacro.max.depth = 20 //解析深度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velocimacro.arguments.strict= false //宏参数是否启用严格模式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</a:t>
                      </a: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资源管理器配置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resource.manager.class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Velocity.Runtime.Resource.ResourceManagerImpl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//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管理器类名称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resource.manager.cache.class = Velocity.Runtime.Resource.ResourceCacheImpl //缓存器类名称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</a:t>
                      </a:r>
                      <a:r>
                        <a:rPr lang="zh-CN" alt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解析器池配置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parser.pool.class= Velocity.Runtime.ParserPoolImpl //解析池类名称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parser.pool.size = 40 //初始大小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ro-RO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#evaluate配置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ro-RO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directive.evaluate.context.class</a:t>
                      </a:r>
                      <a:r>
                        <a:rPr lang="ro-R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 </a:t>
                      </a:r>
                      <a:r>
                        <a:rPr lang="ro-RO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Velocity.VelocityContext</a:t>
                      </a:r>
                      <a:r>
                        <a:rPr lang="ro-R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//</a:t>
                      </a:r>
                      <a:r>
                        <a:rPr lang="ro-RO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上下</a:t>
                      </a:r>
                      <a:r>
                        <a:rPr lang="zh-CN" altLang="ro-RO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</a:t>
                      </a:r>
                      <a:r>
                        <a:rPr lang="ro-RO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类名称</a:t>
                      </a:r>
                      <a:endParaRPr lang="ro-RO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_tradnl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#可插入introspector配置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runtime.introspector.uberspect = Velocity.Util.Introspection.UberspectImpl //默认introspector类名称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</a:t>
                      </a:r>
                      <a:r>
                        <a:rPr lang="zh-CN" alt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日志配置</a:t>
                      </a: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95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runtime.log</a:t>
                      </a:r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 =  </a:t>
                      </a:r>
                      <a:r>
                        <a:rPr lang="it-IT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velocity.log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0279" marR="10279" marT="10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835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437" y="121515"/>
            <a:ext cx="4320480" cy="647724"/>
          </a:xfrm>
        </p:spPr>
        <p:txBody>
          <a:bodyPr>
            <a:normAutofit/>
          </a:bodyPr>
          <a:lstStyle/>
          <a:p>
            <a:r>
              <a:rPr lang="zh-CN" altLang="en-US" sz="2800" kern="0" dirty="0">
                <a:solidFill>
                  <a:srgbClr val="B51B25"/>
                </a:solidFill>
              </a:rPr>
              <a:t>工具</a:t>
            </a:r>
            <a:r>
              <a:rPr lang="en-US" altLang="zh-CN" sz="2800" kern="0" dirty="0">
                <a:solidFill>
                  <a:srgbClr val="B51B25"/>
                </a:solidFill>
              </a:rPr>
              <a:t>-</a:t>
            </a:r>
            <a:r>
              <a:rPr lang="en-US" altLang="zh-CN" sz="2800" kern="0" dirty="0" err="1">
                <a:solidFill>
                  <a:srgbClr val="B51B25"/>
                </a:solidFill>
              </a:rPr>
              <a:t>json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7402"/>
              </p:ext>
            </p:extLst>
          </p:nvPr>
        </p:nvGraphicFramePr>
        <p:xfrm>
          <a:off x="360437" y="863823"/>
          <a:ext cx="10585177" cy="3849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1987">
                <a:tc>
                  <a:txBody>
                    <a:bodyPr/>
                    <a:lstStyle/>
                    <a:p>
                      <a:r>
                        <a:rPr lang="zh-CN" altLang="en-US" dirty="0"/>
                        <a:t>工具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优劣势</a:t>
                      </a:r>
                    </a:p>
                  </a:txBody>
                  <a:tcPr>
                    <a:solidFill>
                      <a:srgbClr val="E31D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779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jackson</a:t>
                      </a:r>
                      <a:endParaRPr lang="en-US" altLang="zh-CN" sz="1400" kern="1200" dirty="0">
                        <a:solidFill>
                          <a:srgbClr val="333333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jackson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可以轻松的将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Java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对象转换成</a:t>
                      </a:r>
                      <a:r>
                        <a:rPr lang="en-US" altLang="zh-CN" sz="1400" kern="12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对象和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xml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文档，同样也可以将</a:t>
                      </a:r>
                      <a:r>
                        <a:rPr lang="en-US" altLang="zh-CN" sz="1400" kern="12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xml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转换成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Java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依赖包较少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性能较高和功能比较完善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社区较活跃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更新较快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436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gson</a:t>
                      </a:r>
                      <a:endParaRPr lang="en-US" altLang="zh-CN" sz="1400" kern="1200" dirty="0">
                        <a:solidFill>
                          <a:srgbClr val="333333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Gson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 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Google 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提供的用来在 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Java 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对象和 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 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数据之间进行映射的 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Java 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功能强大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779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-lib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java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类库，它用于处理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依赖很多第三方包</a:t>
                      </a:r>
                    </a:p>
                    <a:p>
                      <a:r>
                        <a:rPr lang="en-US" altLang="zh-CN" sz="1400" kern="12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转化为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bean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有缺陷，尤其在一个类里面出现另一个类的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list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map</a:t>
                      </a:r>
                      <a:endParaRPr lang="zh-CN" altLang="en-US" sz="1400" kern="1200" dirty="0">
                        <a:solidFill>
                          <a:srgbClr val="333333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436"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fastjson</a:t>
                      </a:r>
                      <a:endParaRPr lang="en-US" altLang="zh-CN" sz="1400" kern="1200" dirty="0">
                        <a:solidFill>
                          <a:srgbClr val="333333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Fastjson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是一个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Java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语言编写的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处理器</a:t>
                      </a:r>
                      <a:r>
                        <a:rPr lang="en-US" altLang="zh-CN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由阿里巴巴公司开发。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性能快</a:t>
                      </a:r>
                      <a:endParaRPr lang="en-US" altLang="zh-CN" sz="1400" kern="1200" dirty="0">
                        <a:solidFill>
                          <a:srgbClr val="333333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在使用上相对较简单</a:t>
                      </a:r>
                      <a:endParaRPr lang="en-US" altLang="zh-CN" sz="1400" kern="1200" dirty="0">
                        <a:solidFill>
                          <a:srgbClr val="333333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421" y="5112295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在性能上</a:t>
            </a:r>
            <a:r>
              <a:rPr lang="en-US" altLang="zh-CN" dirty="0" err="1"/>
              <a:t>fastjson</a:t>
            </a:r>
            <a:r>
              <a:rPr lang="en-US" altLang="zh-CN" dirty="0"/>
              <a:t>&gt;</a:t>
            </a:r>
            <a:r>
              <a:rPr lang="en-US" altLang="zh-CN" dirty="0" err="1"/>
              <a:t>jackson</a:t>
            </a:r>
            <a:r>
              <a:rPr lang="en-US" altLang="zh-CN" dirty="0"/>
              <a:t>&gt;</a:t>
            </a:r>
            <a:r>
              <a:rPr lang="en-US" altLang="zh-CN" dirty="0" err="1"/>
              <a:t>gson</a:t>
            </a:r>
            <a:r>
              <a:rPr lang="en-US" altLang="zh-CN" dirty="0"/>
              <a:t>&gt;</a:t>
            </a:r>
            <a:r>
              <a:rPr lang="en-US" altLang="zh-CN" dirty="0" err="1"/>
              <a:t>json</a:t>
            </a:r>
            <a:r>
              <a:rPr lang="en-US" altLang="zh-CN" dirty="0"/>
              <a:t>-lib;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在功能上</a:t>
            </a:r>
            <a:r>
              <a:rPr lang="en-US" altLang="zh-CN" dirty="0" err="1"/>
              <a:t>gson</a:t>
            </a:r>
            <a:r>
              <a:rPr lang="en-US" altLang="zh-CN" dirty="0"/>
              <a:t>&gt;</a:t>
            </a:r>
            <a:r>
              <a:rPr lang="en-US" altLang="zh-CN" dirty="0" err="1"/>
              <a:t>jackson</a:t>
            </a:r>
            <a:r>
              <a:rPr lang="en-US" altLang="zh-CN" dirty="0"/>
              <a:t>&gt;</a:t>
            </a:r>
            <a:r>
              <a:rPr lang="en-US" altLang="zh-CN" dirty="0" err="1"/>
              <a:t>fastjson</a:t>
            </a:r>
            <a:r>
              <a:rPr lang="en-US" altLang="zh-CN" dirty="0"/>
              <a:t>&gt;</a:t>
            </a:r>
            <a:r>
              <a:rPr lang="en-US" altLang="zh-CN" dirty="0" err="1"/>
              <a:t>json</a:t>
            </a:r>
            <a:r>
              <a:rPr lang="en-US" altLang="zh-CN" dirty="0"/>
              <a:t>-lib;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283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97636"/>
            <a:ext cx="4320480" cy="647724"/>
          </a:xfrm>
        </p:spPr>
        <p:txBody>
          <a:bodyPr>
            <a:normAutofit/>
          </a:bodyPr>
          <a:lstStyle/>
          <a:p>
            <a:r>
              <a:rPr lang="zh-CN" altLang="en-US" sz="2800" kern="0" dirty="0">
                <a:solidFill>
                  <a:srgbClr val="B51B25"/>
                </a:solidFill>
              </a:rPr>
              <a:t>工具</a:t>
            </a:r>
            <a:r>
              <a:rPr lang="en-US" altLang="zh-CN" sz="2800" kern="0" dirty="0">
                <a:solidFill>
                  <a:srgbClr val="B51B25"/>
                </a:solidFill>
              </a:rPr>
              <a:t>-</a:t>
            </a:r>
            <a:r>
              <a:rPr lang="en-US" altLang="zh-CN" sz="2800" kern="0" dirty="0" err="1">
                <a:solidFill>
                  <a:srgbClr val="B51B25"/>
                </a:solidFill>
              </a:rPr>
              <a:t>json</a:t>
            </a:r>
            <a:r>
              <a:rPr lang="zh-CN" altLang="en-US" sz="2800" kern="0" dirty="0">
                <a:solidFill>
                  <a:srgbClr val="B51B25"/>
                </a:solidFill>
              </a:rPr>
              <a:t>之</a:t>
            </a:r>
            <a:r>
              <a:rPr lang="en-US" altLang="zh-CN" sz="2800" kern="0" dirty="0" err="1">
                <a:solidFill>
                  <a:srgbClr val="B51B25"/>
                </a:solidFill>
              </a:rPr>
              <a:t>jackson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445" y="3456111"/>
            <a:ext cx="104411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JsonParser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Feature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：解析相关配置属性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AUTO_CLOSE_SOURCE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：决定了解析器是否将自动关闭那些不属于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自己的输入源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ALLOW_COMMENTS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：该特性决定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将是否允许解析使用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Java/C++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样式的注释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ALLOW_UNQUOTED_FIELD_NAMES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是否将允许使用非双引号属性名字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ALLOW_SINGLE_QUOTES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是否允许单引号来包住属性名称和字符串值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ALLOW_UNQUOTED_CONTROL_CHARS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是否允许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字符串包含非引号控制字符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ALLOW_BACKSLASH_ESCAPING_ANY_CHARACTER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：可以允许接受所有引号引起来的字符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ALLOW_NUMERIC_LEADING_ZEROS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是否允许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整数以多个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ALLOW_NON_NUMERIC_NUMBERS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：该特性允许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可以识别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"Not-a-Number" (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标识集合作为一个合法的浮点数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INTERN_FIELD_NAMES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对象属性名称是否可以被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String#intern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规范化表示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CANONICALIZE_FIELD_NAMES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：该特性决定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对象的属性名称是否被规范化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BB4087-8FCB-DF4D-B9B4-643DCEB4845F}"/>
              </a:ext>
            </a:extLst>
          </p:cNvPr>
          <p:cNvSpPr/>
          <p:nvPr/>
        </p:nvSpPr>
        <p:spPr>
          <a:xfrm>
            <a:off x="612763" y="1095410"/>
            <a:ext cx="82803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推荐</a:t>
            </a:r>
            <a:r>
              <a:rPr lang="zh-CN" altLang="en-US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配置：</a:t>
            </a:r>
            <a:endParaRPr lang="en" altLang="zh-CN" sz="1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objectMapper.setSerializationInclusion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Inclusion.NON_EMPTY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  <a:b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objectMapper.configure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Feature.FAIL_ON_UNKNOWN_PROPERTIES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false);</a:t>
            </a:r>
            <a:b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objectMapper.configure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(org.codehaus.jackson.map.SerializationConfig.Feature.WRITE_DATES_AS_TIMESTAMPS, false);</a:t>
            </a:r>
            <a:b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objectMapper.configure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(org.codehaus.jackson.map.SerializationConfig.Feature.WRITE_DATE_KEYS_AS_TIMESTAMPS, false);</a:t>
            </a:r>
            <a:b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SimpleDateFormat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dateFormat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new </a:t>
            </a: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SimpleDateFormat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</a:t>
            </a: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yyyy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-MM-</a:t>
            </a: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HH:mm:ss.SSS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");</a:t>
            </a:r>
            <a:b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objectMapper.getSerializationConfig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().</a:t>
            </a: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setDateFormat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dateFormat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  <a:b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objectMapper.getDeserializationConfig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().</a:t>
            </a: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setDateFormat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dateFormat</a:t>
            </a:r>
            <a:r>
              <a:rPr lang="en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  <a:endParaRPr lang="zh-CN" altLang="en-US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372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445" y="71735"/>
            <a:ext cx="4320480" cy="647724"/>
          </a:xfrm>
        </p:spPr>
        <p:txBody>
          <a:bodyPr>
            <a:normAutofit/>
          </a:bodyPr>
          <a:lstStyle/>
          <a:p>
            <a:r>
              <a:rPr lang="zh-CN" altLang="en-US" sz="2800" kern="0" dirty="0">
                <a:solidFill>
                  <a:srgbClr val="B51B25"/>
                </a:solidFill>
              </a:rPr>
              <a:t>工具</a:t>
            </a:r>
            <a:r>
              <a:rPr lang="en-US" altLang="zh-CN" sz="2800" kern="0" dirty="0">
                <a:solidFill>
                  <a:srgbClr val="B51B25"/>
                </a:solidFill>
              </a:rPr>
              <a:t>-</a:t>
            </a:r>
            <a:r>
              <a:rPr lang="en-US" altLang="zh-CN" sz="2800" kern="0" dirty="0" err="1">
                <a:solidFill>
                  <a:srgbClr val="B51B25"/>
                </a:solidFill>
              </a:rPr>
              <a:t>json</a:t>
            </a:r>
            <a:r>
              <a:rPr lang="zh-CN" altLang="en-US" sz="2800" kern="0" dirty="0">
                <a:solidFill>
                  <a:srgbClr val="B51B25"/>
                </a:solidFill>
              </a:rPr>
              <a:t>之</a:t>
            </a:r>
            <a:r>
              <a:rPr lang="en-US" altLang="zh-CN" sz="2800" kern="0" dirty="0" err="1">
                <a:solidFill>
                  <a:srgbClr val="B51B25"/>
                </a:solidFill>
              </a:rPr>
              <a:t>jackson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445" y="935831"/>
            <a:ext cx="10729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DeserializationConfig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反序列化相关配置属性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USE_ANNOTATIONS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：决定是否启动内部注解功能支持配置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AUTO_DETECT_GETTERS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：该特性决定是否使用“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getter”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方法来根据标准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命名转换方式来自动检测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AUTO_DETECT_CREATORS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：决定是否使用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creator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方法来根据公共构造函数以及名字为“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valueOf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的静态单参数方法自动检测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AUTO_DETECT_FIELDS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：决定是否非静态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被当做属性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USE_GETTERS_AS_SETTERS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：使用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getter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方法来作为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CAN_OVERRIDE_ACCESS_MODIFIERS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：决定当访问属性时候，方法和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访问是否修改设置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USE_BIG_DECIMAL_FOR_FLOATS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：决定对于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浮点数，是否使用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BigDecimal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来序列化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USE_BIG_INTEGER_FOR_INTS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：决定对于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整形（非浮点），是否使用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BigInteger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来序列化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USE_JAVA_ARRAY_FOR_JSON_ARRAY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 ARRAY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是映射为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Object[]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List&lt;Object&gt;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READ_ENUMS_USING_TO_STRING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：决定了使用枚举值的标准序列化机制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FAIL_ON_UNKNOWN_PROPERTIES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：决定了当遇到未知属性是否应该抛出一个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JsonMappingException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FAIL_ON_NULL_FOR_PRIMITIVES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：决定当遇到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 null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的对象是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原始类型，则是否抛出异常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FAIL_ON_NUMBERS_FOR_ENUMS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整数是否是一个有效的值，当被用来反序列化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枚举值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WRAP_EXCEPTIONS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：异常封装，不封装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Error,catch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异常之后，抛出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IOException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ACCEPT_SINGLE_VALUE_AS_ARRAY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：该特性决定是否接受强制非数组（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）值到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集合类型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UNWRAP_ROOT_VALUE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：该特征允许 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unwrap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根级别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值，来匹配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WRAP_ROOT_VALUE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序列化设置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ACCEPT_EMPTY_STRING_AS_NULL_OBJECT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：可以允许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空字符串转换为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对象为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466733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E6446CA2-799B-874A-A18E-A9D507F3D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5" y="143743"/>
            <a:ext cx="4320480" cy="647724"/>
          </a:xfrm>
        </p:spPr>
        <p:txBody>
          <a:bodyPr>
            <a:normAutofit/>
          </a:bodyPr>
          <a:lstStyle/>
          <a:p>
            <a:r>
              <a:rPr lang="zh-CN" altLang="en-US" sz="2800" kern="0" dirty="0">
                <a:solidFill>
                  <a:srgbClr val="B51B25"/>
                </a:solidFill>
              </a:rPr>
              <a:t>工具</a:t>
            </a:r>
            <a:r>
              <a:rPr lang="en-US" altLang="zh-CN" sz="2800" kern="0" dirty="0">
                <a:solidFill>
                  <a:srgbClr val="B51B25"/>
                </a:solidFill>
              </a:rPr>
              <a:t>-</a:t>
            </a:r>
            <a:r>
              <a:rPr lang="en-US" altLang="zh-CN" sz="2800" kern="0" dirty="0" err="1">
                <a:solidFill>
                  <a:srgbClr val="B51B25"/>
                </a:solidFill>
              </a:rPr>
              <a:t>json</a:t>
            </a:r>
            <a:r>
              <a:rPr lang="zh-CN" altLang="en-US" sz="2800" kern="0" dirty="0">
                <a:solidFill>
                  <a:srgbClr val="B51B25"/>
                </a:solidFill>
              </a:rPr>
              <a:t>之</a:t>
            </a:r>
            <a:r>
              <a:rPr lang="en-US" altLang="zh-CN" sz="2800" kern="0" dirty="0" err="1">
                <a:solidFill>
                  <a:srgbClr val="B51B25"/>
                </a:solidFill>
              </a:rPr>
              <a:t>jackson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805" y="863823"/>
            <a:ext cx="10729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SerializationConfig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序列化相关配置属性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USE_ANNOTATIONS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：注解扫描配置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AUTO_DETECT_GETTERS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getter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方法，前缀为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AUTO_DETECT_IS_GETTERS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getter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方法，前缀为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AUTO_DETECT_FIELDS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：将对象所有的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CAN_OVERRIDE_ACCESS_MODIFIERS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：该特性决定当访问属性时候，方法和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访问是否修改设置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REQUIRE_SETTERS_FOR_GETTERS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：获取的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getter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方法需要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方法，否则，所有发现的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getter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都可以作为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getter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USE_STATIC_TYPING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：决定是使用运行时动态类型，还是声明的静态类型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DEFAULT_VIEW_INCLUSION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：决定拥有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{@link 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org.codehaus.jackson.map.annotate.JsonView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属性是否在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序列化视图中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WRAP_ROOT_VALUE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中配置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 root{@XmlRootElement.name}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数据中会出现对应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INDENT_OUTPUT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：对于最基础的生成器，使用默认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pretty printer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SORT_PROPERTIES_ALPHABETICALLY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：是否对属性使用排序，默认排序按照字母顺序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FAIL_ON_EMPTY_BEANS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：是否允许一个类型没有注解表明打算被序列化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CLOSE_CLOSEABLE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：性决定序列化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级对象的实现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closeable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接口的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方法是否在序列化后被调用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FLUSH_AFTER_WRITE_VALUE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：决定是否在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writeValue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方法之后就调用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JsonGenerator.flush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WRITE_DATES_AS_TIMESTAMPS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：决定是否将基于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的值序列化为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timestamp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数字式的值，或者作为文本表示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WRITE_DATE_KEYS_AS_TIMESTAMPS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：是否将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中得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的值，也序列化为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timestamps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WRITE_CHAR_ARRAYS_AS_JSON_ARRAYS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：该特性决定怎样处理类型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char[]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序列化，是否序列化为一个显式的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数组，还是默认作为一个字符串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WRITE_ENUMS_USING_TO_STRING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：该特性决定对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Enum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枚举值使用标准的序列化机制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WRITE_ENUMS_USING_INDEX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枚举值是否序列化为数字（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）或者文本值（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WRITE_NULL_MAP_VALUES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：决定是否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的带有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entry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被序列化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WRITE_EMPTY_JSON_ARRAYS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：决定容器空的属性是否被序列化为空的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数组（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），否则强制输出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1773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10" y="142538"/>
            <a:ext cx="3538566" cy="64772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工具</a:t>
            </a:r>
            <a:r>
              <a:rPr kumimoji="1" lang="en-US" altLang="zh-CN" dirty="0">
                <a:solidFill>
                  <a:srgbClr val="C00000"/>
                </a:solidFill>
              </a:rPr>
              <a:t>-</a:t>
            </a:r>
            <a:r>
              <a:rPr kumimoji="1" lang="zh-CN" altLang="en-US" dirty="0">
                <a:solidFill>
                  <a:srgbClr val="C00000"/>
                </a:solidFill>
              </a:rPr>
              <a:t>多级缓存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5984764" y="3151180"/>
            <a:ext cx="3960440" cy="2088232"/>
          </a:xfrm>
          <a:prstGeom prst="roundRect">
            <a:avLst/>
          </a:prstGeom>
          <a:solidFill>
            <a:schemeClr val="bg1"/>
          </a:solidFill>
          <a:ln>
            <a:solidFill>
              <a:srgbClr val="C1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6913165" y="1079847"/>
            <a:ext cx="1742594" cy="408623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6416812" y="2359092"/>
            <a:ext cx="2747922" cy="408623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>
            <a:stCxn id="50" idx="2"/>
          </p:cNvCxnSpPr>
          <p:nvPr/>
        </p:nvCxnSpPr>
        <p:spPr>
          <a:xfrm>
            <a:off x="7784462" y="1488470"/>
            <a:ext cx="13466" cy="899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6"/>
          <p:cNvSpPr txBox="1"/>
          <p:nvPr/>
        </p:nvSpPr>
        <p:spPr>
          <a:xfrm>
            <a:off x="7186186" y="1746348"/>
            <a:ext cx="1481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7100386" y="3439212"/>
            <a:ext cx="1368152" cy="408623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</a:p>
        </p:txBody>
      </p:sp>
      <p:sp>
        <p:nvSpPr>
          <p:cNvPr id="55" name="圆角矩形 54"/>
          <p:cNvSpPr/>
          <p:nvPr/>
        </p:nvSpPr>
        <p:spPr>
          <a:xfrm>
            <a:off x="7100386" y="4437278"/>
            <a:ext cx="1404658" cy="408623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Jimdb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</a:p>
        </p:txBody>
      </p:sp>
      <p:sp>
        <p:nvSpPr>
          <p:cNvPr id="56" name="流程图: 磁盘 55"/>
          <p:cNvSpPr/>
          <p:nvPr/>
        </p:nvSpPr>
        <p:spPr>
          <a:xfrm>
            <a:off x="7221863" y="5527444"/>
            <a:ext cx="1152128" cy="733663"/>
          </a:xfrm>
          <a:prstGeom prst="flowChartMagneticDisk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cxnSp>
        <p:nvCxnSpPr>
          <p:cNvPr id="57" name="直接箭头连接符 56"/>
          <p:cNvCxnSpPr>
            <a:endCxn id="54" idx="0"/>
          </p:cNvCxnSpPr>
          <p:nvPr/>
        </p:nvCxnSpPr>
        <p:spPr>
          <a:xfrm flipH="1">
            <a:off x="7784462" y="2935156"/>
            <a:ext cx="50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7784462" y="4077238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56" idx="1"/>
          </p:cNvCxnSpPr>
          <p:nvPr/>
        </p:nvCxnSpPr>
        <p:spPr>
          <a:xfrm>
            <a:off x="7784462" y="5013342"/>
            <a:ext cx="13465" cy="51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4811" y="1548857"/>
            <a:ext cx="2304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并发量大，对性能要求高，检索方式简单</a:t>
            </a:r>
          </a:p>
        </p:txBody>
      </p:sp>
      <p:sp>
        <p:nvSpPr>
          <p:cNvPr id="61" name="文本框 15"/>
          <p:cNvSpPr txBox="1"/>
          <p:nvPr/>
        </p:nvSpPr>
        <p:spPr>
          <a:xfrm>
            <a:off x="414811" y="1191306"/>
            <a:ext cx="191186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5">
            <a:extLst>
              <a:ext uri="{FF2B5EF4-FFF2-40B4-BE49-F238E27FC236}">
                <a16:creationId xmlns:a16="http://schemas.microsoft.com/office/drawing/2014/main" id="{1A1F39D1-8434-A046-BBC2-40E2ADA8D7B5}"/>
              </a:ext>
            </a:extLst>
          </p:cNvPr>
          <p:cNvSpPr txBox="1"/>
          <p:nvPr/>
        </p:nvSpPr>
        <p:spPr>
          <a:xfrm>
            <a:off x="414810" y="4437278"/>
            <a:ext cx="191186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用户使用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C322E6-758E-B249-9470-2004E8C27890}"/>
              </a:ext>
            </a:extLst>
          </p:cNvPr>
          <p:cNvSpPr txBox="1"/>
          <p:nvPr/>
        </p:nvSpPr>
        <p:spPr>
          <a:xfrm>
            <a:off x="267126" y="4943802"/>
            <a:ext cx="6861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参考文档：</a:t>
            </a:r>
            <a:endParaRPr kumimoji="1" lang="en-US" altLang="zh-CN" dirty="0"/>
          </a:p>
          <a:p>
            <a:r>
              <a:rPr lang="en" altLang="zh-CN" dirty="0">
                <a:hlinkClick r:id="rId2"/>
              </a:rPr>
              <a:t>https://cf.jd.com/pages/viewpage.action?pageId=102315454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77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076CD00D-5D03-3040-8D39-7E6EA45DE14C}"/>
              </a:ext>
            </a:extLst>
          </p:cNvPr>
          <p:cNvSpPr txBox="1"/>
          <p:nvPr/>
        </p:nvSpPr>
        <p:spPr>
          <a:xfrm>
            <a:off x="1440557" y="2807493"/>
            <a:ext cx="2760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621537-61F3-4C47-8B6F-9C505EE2628E}"/>
              </a:ext>
            </a:extLst>
          </p:cNvPr>
          <p:cNvSpPr txBox="1"/>
          <p:nvPr/>
        </p:nvSpPr>
        <p:spPr>
          <a:xfrm>
            <a:off x="4201555" y="1727919"/>
            <a:ext cx="64396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-java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开发框架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数据库知识</a:t>
            </a:r>
            <a:endParaRPr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京东中间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2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BC39EE-1937-4746-8263-0B4BBA066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469" y="144091"/>
            <a:ext cx="3240360" cy="43170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设计原则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48469" y="791815"/>
            <a:ext cx="2016224" cy="369332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七大核心设计原则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8469" y="1295871"/>
            <a:ext cx="10513168" cy="3431709"/>
          </a:xfrm>
          <a:prstGeom prst="rect">
            <a:avLst/>
          </a:prstGeom>
          <a:noFill/>
          <a:ln>
            <a:solidFill>
              <a:srgbClr val="E31D1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职责（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SRP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 responsibility principle 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每一个类应该专注于做一件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事情。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开闭原则（</a:t>
            </a:r>
            <a:r>
              <a:rPr lang="en-US" altLang="zh-CN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OCP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 Closed Principle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对新增开放，对修改关闭，即扩展功能不用修改已有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依赖倒置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原则（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Dependence Inversion Principle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尽量依赖抽象类或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接口隔离原则（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 Segregation Principle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应当为客户端提供尽可能小的单独的接口，而不是提供大的总的接口。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氏替换原则（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LSP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 err="1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Liskov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Substitution Principle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在任何父类出现的地方都可以用他的子类来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替代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聚合复用原则（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Composite/Aggregate Reuse Principle CARP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尽量使用合成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聚合达到复用，尽量少用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继承。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迪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米特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法则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Law Of Demeter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一个对象尽量少的与其它实体发生交互，达到高内聚，低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耦合。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4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10" y="142538"/>
            <a:ext cx="3538566" cy="64772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数据库</a:t>
            </a:r>
            <a:r>
              <a:rPr kumimoji="1" lang="en-US" altLang="zh-CN" dirty="0">
                <a:solidFill>
                  <a:srgbClr val="C00000"/>
                </a:solidFill>
              </a:rPr>
              <a:t>—</a:t>
            </a:r>
            <a:r>
              <a:rPr kumimoji="1" lang="zh-CN" altLang="en-US" dirty="0">
                <a:solidFill>
                  <a:srgbClr val="C00000"/>
                </a:solidFill>
              </a:rPr>
              <a:t>数据库规范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4810" y="797767"/>
            <a:ext cx="10225136" cy="5045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基本规范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所有表都需要添加注释，单表数据量建议控制在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万以内；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命名规范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、库名、表名、字段名必须使用小写字母并采用下划线分割；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、库名、表名、字段名支持最多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个字符，统一规范、易于辨识以及减少传输量不要超过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库表设计规范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一条完整的建表语句中应包含必要的字段、主键、合理的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、拆分大字段和访问频率低的字段，分离冷热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索引设计规范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、单张表中索引数量不超过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、单个索引中的字段数不超过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、表必须有主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字段设计规范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字段长度尽量按实际需要进行分配，不要随意分配一个很大的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容量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、如果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可能的话所有字段均定义为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详见：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https://cf.jd.com/pages/viewpage.action?pageId=109428238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687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10" y="142538"/>
            <a:ext cx="3538566" cy="64772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数据库</a:t>
            </a:r>
            <a:r>
              <a:rPr kumimoji="1" lang="en-US" altLang="zh-CN" dirty="0">
                <a:solidFill>
                  <a:srgbClr val="C00000"/>
                </a:solidFill>
              </a:rPr>
              <a:t>—</a:t>
            </a:r>
            <a:r>
              <a:rPr kumimoji="1" lang="zh-CN" altLang="en-US" dirty="0">
                <a:solidFill>
                  <a:srgbClr val="C00000"/>
                </a:solidFill>
              </a:rPr>
              <a:t>三范式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0437" y="863823"/>
            <a:ext cx="10225136" cy="301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设计关系型数据库时，需要遵从不同的规范要求。这些不同的规范要求被称为不同的范式，各种范式呈递次规范，越高的范式数据库冗余越小。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目前关系型数据库有六种范式：第一范式（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1NF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）、第二范式（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2NF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）、第三范式（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3NF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）、巴斯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科德范式（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BCNF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）、第四范式（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4NF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）和第五范式（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5NF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，又称完美范式）。一般来说，数据库只需要满足第三范式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第一范式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数据库表中不能出现重复记录，每个字段是原子性的不可再分</a:t>
            </a: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2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第二范式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第二范式是建立在第一范式基础上的，另外要求所有非主键字段完全依赖主键，不能产生部分依赖</a:t>
            </a:r>
          </a:p>
          <a:p>
            <a:pPr>
              <a:lnSpc>
                <a:spcPct val="150000"/>
              </a:lnSpc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第三范式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建立在第二范式基础上的，非主键字段不能传递依赖于主键字段（不要产生传递依赖），即每列与主键有直接关系，非主键字段间没有关联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https://cf.jd.com/pages/viewpage.action?pageId=189093654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9534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3906067" cy="647724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数据库</a:t>
            </a:r>
            <a:r>
              <a:rPr kumimoji="1" lang="en-US" altLang="zh-CN" dirty="0">
                <a:solidFill>
                  <a:srgbClr val="C00000"/>
                </a:solidFill>
              </a:rPr>
              <a:t>—</a:t>
            </a:r>
            <a:r>
              <a:rPr kumimoji="1" lang="zh-CN" altLang="en-US" dirty="0">
                <a:solidFill>
                  <a:srgbClr val="C00000"/>
                </a:solidFill>
              </a:rPr>
              <a:t>各存储引擎特点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809" y="935831"/>
            <a:ext cx="9908482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表无法处理事务，这就意味着有事务处理需求的表，不能使用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存储引擎。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存储引擎特别适合在以下几种情况下使用：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选择密集型的表。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存储引擎在筛选大量数据时非常迅速，这是它最突出的优点。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插入密集型的表。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的并发插入特性允许同时选择和插入数据。例如：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存储引擎很适合管理邮件或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服务器日志数据。</a:t>
            </a:r>
          </a:p>
          <a:p>
            <a:pPr>
              <a:lnSpc>
                <a:spcPct val="150000"/>
              </a:lnSpc>
            </a:pPr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是一个健壮的事务型存储引擎，从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MySQL5.5.5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版本开始，默认的存储引擎，在以下场合下，使用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是最理想的选择：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更新密集的表。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存储引擎特别适合处理多重并发的更新请求。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事务。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存储引擎是支持事务的标准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存储引擎。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自动灾难恢复。与其它存储引擎不同，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表能够自动从灾难中恢复。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外键约束。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支持外键的存储引擎只有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支持自动增加列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AUTO_INCREMENT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一般来说，如果需要事务支持，并且有较高的并发读取频率，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是不错的选择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推荐书籍：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MySQL</a:t>
            </a:r>
            <a:r>
              <a:rPr lang="zh-CN" altLang="en-US" sz="1200" b="1" dirty="0" smtClean="0"/>
              <a:t>技术内幕：</a:t>
            </a:r>
            <a:r>
              <a:rPr lang="en-US" altLang="zh-CN" sz="1200" b="1" dirty="0" err="1" smtClean="0"/>
              <a:t>InnoDB</a:t>
            </a:r>
            <a:r>
              <a:rPr lang="zh-CN" altLang="en-US" sz="1200" b="1" dirty="0" smtClean="0"/>
              <a:t>存储引擎</a:t>
            </a:r>
            <a:r>
              <a:rPr lang="en-US" altLang="zh-CN" sz="1200" b="1" dirty="0" smtClean="0"/>
              <a:t>(</a:t>
            </a:r>
            <a:r>
              <a:rPr lang="zh-CN" altLang="en-US" sz="1200" b="1" dirty="0" smtClean="0"/>
              <a:t>第</a:t>
            </a:r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版</a:t>
            </a:r>
            <a:r>
              <a:rPr lang="en-US" altLang="zh-CN" sz="1200" b="1" dirty="0" smtClean="0"/>
              <a:t>)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611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3906067" cy="647724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数据库</a:t>
            </a:r>
            <a:r>
              <a:rPr kumimoji="1" lang="en-US" altLang="zh-CN" dirty="0">
                <a:solidFill>
                  <a:srgbClr val="C00000"/>
                </a:solidFill>
              </a:rPr>
              <a:t>—</a:t>
            </a:r>
            <a:r>
              <a:rPr kumimoji="1" lang="zh-CN" altLang="en-US" dirty="0">
                <a:solidFill>
                  <a:srgbClr val="C00000"/>
                </a:solidFill>
              </a:rPr>
              <a:t>各存储引擎特点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809" y="790262"/>
            <a:ext cx="981640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 Memory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存储引擎的出发点是速度。一般在以下几种情况下使用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目标数据较小，而且被非常频繁地访问。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如果数据是临时的，而且要求必须立即可用，那么就可以存放在内存表中。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表中的数据如果突然丢失，不会对应用服务产生实质的负面影响。</a:t>
            </a:r>
          </a:p>
          <a:p>
            <a:pPr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存储引擎是一组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表的组合，这些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表结构必须完全相同，尽管其使用不如其它引擎突出，但是在某些情况下非常有用。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ARCHIVE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ARCHIVE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是归档的意思，在归档之后很多的高级功能就不再支持了，仅仅支持最基本的插入和查询两种功能。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hlinkClick r:id="rId2"/>
              </a:rPr>
              <a:t>https://cf.jd.com/pages/viewpage.action?pageId=189093678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589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3906067" cy="64772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数据库</a:t>
            </a:r>
            <a:r>
              <a:rPr kumimoji="1" lang="en-US" altLang="zh-CN" dirty="0">
                <a:solidFill>
                  <a:srgbClr val="C00000"/>
                </a:solidFill>
              </a:rPr>
              <a:t>—</a:t>
            </a:r>
            <a:r>
              <a:rPr kumimoji="1" lang="zh-CN" altLang="en-US" dirty="0">
                <a:solidFill>
                  <a:srgbClr val="C00000"/>
                </a:solidFill>
              </a:rPr>
              <a:t>事物隔离级别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51039"/>
              </p:ext>
            </p:extLst>
          </p:nvPr>
        </p:nvGraphicFramePr>
        <p:xfrm>
          <a:off x="414809" y="825405"/>
          <a:ext cx="10153128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隔离级别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脏</a:t>
                      </a:r>
                      <a:r>
                        <a:rPr lang="zh-CN" altLang="en-US" sz="1400" b="1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读（</a:t>
                      </a:r>
                      <a:r>
                        <a:rPr lang="en-US" sz="1400" b="1" i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Dirty </a:t>
                      </a:r>
                      <a:r>
                        <a:rPr lang="en-US" sz="1400" b="1" i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Read）</a:t>
                      </a:r>
                      <a:endParaRPr lang="en-US" sz="1400" b="1" i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不可</a:t>
                      </a:r>
                      <a:r>
                        <a:rPr lang="zh-CN" altLang="en-US" sz="1400" b="1" i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重复读</a:t>
                      </a:r>
                      <a:endParaRPr lang="en-US" altLang="zh-CN" sz="1400" b="1" i="0" kern="120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400" b="1" i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4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NonRepeatable</a:t>
                      </a:r>
                      <a:r>
                        <a:rPr lang="en-US" altLang="zh-CN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Read</a:t>
                      </a:r>
                      <a:r>
                        <a:rPr lang="zh-CN" altLang="en-US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幻读（</a:t>
                      </a:r>
                      <a:r>
                        <a:rPr lang="en-US" altLang="zh-CN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Phantom Read</a:t>
                      </a:r>
                      <a:r>
                        <a:rPr lang="zh-CN" altLang="en-US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dirty="0">
                          <a:solidFill>
                            <a:srgbClr val="22222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未提交读（</a:t>
                      </a:r>
                      <a:r>
                        <a:rPr lang="en-US" sz="1400" dirty="0">
                          <a:solidFill>
                            <a:srgbClr val="22222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Read uncommitted）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400" dirty="0" smtClean="0">
                          <a:solidFill>
                            <a:srgbClr val="22222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可能</a:t>
                      </a:r>
                      <a:endParaRPr lang="zh-CN" altLang="en-US" sz="1400" dirty="0">
                        <a:solidFill>
                          <a:srgbClr val="22222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已提交读（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Read committed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不可能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可重复读（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Repeatable read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不可能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不可能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s-E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可串行化（</a:t>
                      </a:r>
                      <a:r>
                        <a:rPr lang="es-E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Serializable</a:t>
                      </a:r>
                      <a:r>
                        <a:rPr lang="es-E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s-E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不可能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不可能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不可能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42801" y="2871311"/>
            <a:ext cx="10225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脏读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Drity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Read)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：某个事务已更新一份数据，另一个事务在此时读取了同一份数据，由于某些原因，前一个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RollBack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了操作，则后一个事务所读取的数据就会是不正确的。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不可重复读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(Non-repeatable read)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在一个事务的两次查询之中数据不一致，这可能是两次查询过程中间插入了一个事务更新的原有的数据。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幻读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(Phantom Read)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在一个事务的两次查询中数据笔数不一致，例如有一个事务查询了几列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(Row)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另一个事务却在此时插入了新的几列数据，先前的事务在接下来的查询中，就会发现有几列数据是它先前所没有的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/>
              <a:t>不可重复读和幻</a:t>
            </a:r>
            <a:r>
              <a:rPr lang="zh-CN" altLang="en-US" sz="1200" dirty="0" smtClean="0"/>
              <a:t>读区别，</a:t>
            </a:r>
            <a:r>
              <a:rPr lang="zh-CN" altLang="en-US" sz="1200" dirty="0"/>
              <a:t>确实这两者有些相似。但不可重复读重点在于</a:t>
            </a:r>
            <a:r>
              <a:rPr lang="en-US" altLang="zh-CN" sz="1200" dirty="0"/>
              <a:t>update</a:t>
            </a:r>
            <a:r>
              <a:rPr lang="zh-CN" altLang="en-US" sz="1200" dirty="0"/>
              <a:t>和</a:t>
            </a:r>
            <a:r>
              <a:rPr lang="en-US" altLang="zh-CN" sz="1200" dirty="0"/>
              <a:t>delete</a:t>
            </a:r>
            <a:r>
              <a:rPr lang="zh-CN" altLang="en-US" sz="1200" dirty="0"/>
              <a:t>，而幻读的重点在于</a:t>
            </a:r>
            <a:r>
              <a:rPr lang="en-US" altLang="zh-CN" sz="1200" dirty="0"/>
              <a:t>insert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提交读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(Read Uncommitted)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：允许脏读，也就是可能读取到其他会话中未提交事务修改的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</a:t>
            </a:r>
            <a:r>
              <a:rPr lang="zh-CN" altLang="en-US" sz="1200" dirty="0">
                <a:solidFill>
                  <a:srgbClr val="C00000"/>
                </a:solidFill>
              </a:rPr>
              <a:t>数据库一般都不会用，而且任何操作都不会</a:t>
            </a:r>
            <a:r>
              <a:rPr lang="zh-CN" altLang="en-US" sz="1200" dirty="0" smtClean="0">
                <a:solidFill>
                  <a:srgbClr val="C00000"/>
                </a:solidFill>
              </a:rPr>
              <a:t>加锁</a:t>
            </a:r>
            <a:r>
              <a:rPr lang="zh-CN" altLang="en-US" sz="1200" dirty="0" smtClean="0"/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提交读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(Read Committed)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：只能读取到已经提交的数据。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等多数数据库默认都是该级别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不重复读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可重复读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(Repeated Read)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：可重复读。在同一个事务内的查询都是事务开始时刻一致的，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默认级别。在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标准中，该隔离级别消除了不可重复读，但是还存在幻象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串行读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(Serializable)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：完全串行化的读，每次读都需要获得表级共享锁，读写相互都会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阻塞。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600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3906067" cy="64772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数据库</a:t>
            </a:r>
            <a:r>
              <a:rPr kumimoji="1" lang="en-US" altLang="zh-CN" dirty="0">
                <a:solidFill>
                  <a:srgbClr val="C00000"/>
                </a:solidFill>
              </a:rPr>
              <a:t>—</a:t>
            </a:r>
            <a:r>
              <a:rPr kumimoji="1" lang="zh-CN" altLang="en-US" dirty="0">
                <a:solidFill>
                  <a:srgbClr val="C00000"/>
                </a:solidFill>
              </a:rPr>
              <a:t>事物隔离级别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809" y="806080"/>
            <a:ext cx="1022513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我们都知道事务的几种性质，</a:t>
            </a:r>
            <a:r>
              <a:rPr lang="zh-CN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数据库为了维护这些性质，尤其是一致性和隔离性，一般使用加锁这种方式。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同时数据库又是个高并发的应用，同一时间会有大量的并发访问，如果加锁过度，会极大的降低并发处理能力。所以对于加锁的处理，可以说就是数据库对于事务处理的精髓所在。这里通过分析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引擎的加锁机制，来抛砖引玉，让读者更好的理解，在事务处理中数据库到底做了什么。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排它锁</a:t>
            </a: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(Shared and Exclusive Locks</a:t>
            </a:r>
            <a:r>
              <a:rPr lang="en-US" altLang="zh-CN" sz="1400" b="1" dirty="0" smtClean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意向锁</a:t>
            </a: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(Intention Locks)</a:t>
            </a:r>
          </a:p>
          <a:p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</a:t>
            </a:r>
            <a:r>
              <a:rPr lang="en-US" altLang="zh-CN" sz="1400" b="1" dirty="0" smtClean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插入意向锁</a:t>
            </a: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(Insert Intention Locks</a:t>
            </a:r>
            <a:r>
              <a:rPr lang="en-US" altLang="zh-CN" sz="1400" b="1" dirty="0" smtClean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400" b="1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</a:t>
            </a:r>
            <a:r>
              <a:rPr lang="en-US" altLang="zh-CN" sz="1400" b="1" dirty="0" smtClean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记录锁</a:t>
            </a: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(Record Locks</a:t>
            </a:r>
            <a:r>
              <a:rPr lang="en-US" altLang="zh-CN" sz="1400" b="1" dirty="0" smtClean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400" b="1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</a:t>
            </a:r>
            <a:r>
              <a:rPr lang="en-US" altLang="zh-CN" sz="1400" b="1" dirty="0" smtClean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间隙锁</a:t>
            </a: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(Gap Locks</a:t>
            </a:r>
            <a:r>
              <a:rPr lang="en-US" altLang="zh-CN" sz="1400" b="1" dirty="0" smtClean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400" b="1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</a:t>
            </a:r>
            <a:r>
              <a:rPr lang="en-US" altLang="zh-CN" sz="1400" b="1" dirty="0" smtClean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临键锁</a:t>
            </a: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(Next-key Locks</a:t>
            </a:r>
            <a:r>
              <a:rPr lang="en-US" altLang="zh-CN" sz="1400" b="1" dirty="0" smtClean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(7)</a:t>
            </a:r>
            <a:r>
              <a:rPr lang="zh-CN" altLang="en-US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自增锁</a:t>
            </a: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(Auto-</a:t>
            </a:r>
            <a:r>
              <a:rPr lang="en-US" altLang="zh-CN" sz="1400" b="1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</a:t>
            </a:r>
            <a:r>
              <a:rPr lang="en-US" altLang="zh-CN" sz="1400" b="1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Locks</a:t>
            </a:r>
            <a:r>
              <a:rPr lang="en-US" altLang="zh-CN" sz="1400" b="1" dirty="0" smtClean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sz="1600" b="1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hlinkClick r:id="rId2"/>
              </a:rPr>
              <a:t>https://yq.aliyun.com/articles/646976</a:t>
            </a:r>
            <a:endParaRPr lang="en-US" altLang="zh-CN" sz="1600" b="1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7219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3906067" cy="64772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数据库</a:t>
            </a:r>
            <a:r>
              <a:rPr kumimoji="1" lang="en-US" altLang="zh-CN" dirty="0">
                <a:solidFill>
                  <a:srgbClr val="C00000"/>
                </a:solidFill>
              </a:rPr>
              <a:t>—</a:t>
            </a:r>
            <a:r>
              <a:rPr kumimoji="1" lang="zh-CN" altLang="en-US" dirty="0">
                <a:solidFill>
                  <a:srgbClr val="C00000"/>
                </a:solidFill>
              </a:rPr>
              <a:t>索引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4809" y="863823"/>
            <a:ext cx="1125795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什么是索引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）：是帮助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高效获取数据的一种数据结构，说白了，索引就是一种数据结构，目的是为了帮助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更快的查找数据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索引的数据结构是啥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索引的数据结构是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树，具备以下特点：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）树深度最大为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）非叶子节点不存储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，只存储索引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，只有叶子节点才存储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）每个叶子节点增加一个指向相邻叶子节点的指针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详情可参考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章，或可参考来自互联网的博客：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https://www.jianshu.com/p/486a514b0ded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索引的分类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聚簇索引：索引和数据文件为同一个文件，简单说，就是索引直接指向了真实数据，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就是采用的聚簇索引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非聚簇索引：索引和数据文件分开的索引，简单说，就是索引直接指向了真实数据的地址，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就是采用的非聚簇索引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一级索引：也叫主键索引，通过主键的索引查询数据，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引擎下，叶子节点上，存储的是完整的数据，而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叶子节点，存储的是数据的地址值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二级索引：也叫非主键索引，也叫辅助索引，在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引擎下，叶子节点下，存储的是索引数据与主键值，可再通过主键索引去查询整行完整的数据，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            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MyIASM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引擎，二级索引与一级索引一样，叶子节点上存储的是指向真实数据的地址值，唯一不同的是一级索引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不可重复，  二级索引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284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3906067" cy="64772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数据库</a:t>
            </a:r>
            <a:r>
              <a:rPr kumimoji="1" lang="en-US" altLang="zh-CN" dirty="0">
                <a:solidFill>
                  <a:srgbClr val="C00000"/>
                </a:solidFill>
              </a:rPr>
              <a:t>—</a:t>
            </a:r>
            <a:r>
              <a:rPr kumimoji="1" lang="zh-CN" altLang="en-US" dirty="0">
                <a:solidFill>
                  <a:srgbClr val="C00000"/>
                </a:solidFill>
              </a:rPr>
              <a:t>索引</a:t>
            </a:r>
            <a:endParaRPr lang="zh-CN" altLang="en-US" sz="2800" kern="0" dirty="0">
              <a:solidFill>
                <a:srgbClr val="B51B2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09" y="719807"/>
            <a:ext cx="5848482" cy="36724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4809" y="4464223"/>
            <a:ext cx="59939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索引优化原则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经常作为查询条件、排序、分组和联合操作的字段，我们需要考虑建索引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遵循最左匹配原则，建索引时，让索引 ’选择性’ 越大的列要越靠前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min() ,max() ,order by 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的字段需要加索引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LIKE 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模糊查询时，最左边尽量不要使用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，会导致索引失效走全表扫描拉低效率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hlinkClick r:id="rId3"/>
              </a:rPr>
              <a:t>https://cf.jd.com/pages/viewpage.action?pageId=189094302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2583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数据库</a:t>
            </a:r>
            <a:r>
              <a:rPr kumimoji="1" lang="en-US" altLang="zh-CN" dirty="0">
                <a:solidFill>
                  <a:srgbClr val="C00000"/>
                </a:solidFill>
              </a:rPr>
              <a:t>—</a:t>
            </a:r>
            <a:r>
              <a:rPr lang="en-US" altLang="zh-CN" dirty="0">
                <a:solidFill>
                  <a:srgbClr val="C00000"/>
                </a:solidFill>
              </a:rPr>
              <a:t>explain</a:t>
            </a:r>
            <a:r>
              <a:rPr lang="zh-CN" altLang="en-US" dirty="0">
                <a:solidFill>
                  <a:srgbClr val="C00000"/>
                </a:solidFill>
              </a:rPr>
              <a:t>解释计划解读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4809" y="800574"/>
            <a:ext cx="8337539" cy="1444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是干什么的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explain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用来解释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如何使用索引来处理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语句以及连接表。可以帮助选择更好的索引和写出更优化的查询语句。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使用方法，在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语句前加上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explain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就可以了。</a:t>
            </a: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EXPLAIN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关键词的解释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221246"/>
              </p:ext>
            </p:extLst>
          </p:nvPr>
        </p:nvGraphicFramePr>
        <p:xfrm>
          <a:off x="504453" y="2159967"/>
          <a:ext cx="10585176" cy="3788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325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关键词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325">
                <a:tc>
                  <a:txBody>
                    <a:bodyPr/>
                    <a:lstStyle/>
                    <a:p>
                      <a:r>
                        <a:rPr lang="en-US" altLang="zh-CN" sz="1200" b="0" i="0" kern="120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table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显示这一行的数据是关于哪张表的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041">
                <a:tc>
                  <a:txBody>
                    <a:bodyPr/>
                    <a:lstStyle/>
                    <a:p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type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这是重要的列，显示连接使用了何种类型。从最好到最差的连接类型为</a:t>
                      </a: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system&gt;</a:t>
                      </a:r>
                      <a:r>
                        <a:rPr lang="en-US" altLang="zh-CN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const</a:t>
                      </a: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</a:t>
                      </a:r>
                      <a:r>
                        <a:rPr lang="en-US" altLang="zh-CN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eq_reg</a:t>
                      </a: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&gt;ref&gt;range&gt;index&gt;ALL</a:t>
                      </a:r>
                    </a:p>
                    <a:p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一般来说，得保证查询至少达到 </a:t>
                      </a: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range </a:t>
                      </a: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级别</a:t>
                      </a:r>
                    </a:p>
                    <a:p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325">
                <a:tc>
                  <a:txBody>
                    <a:bodyPr/>
                    <a:lstStyle/>
                    <a:p>
                      <a:r>
                        <a:rPr lang="en-US" altLang="zh-CN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possible_keys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显示可能应用在这张表中的索引。如果为空，没有可能的索引。可以为相关的域从</a:t>
                      </a: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WHERE</a:t>
                      </a: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语句中选择一个合适的语句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325">
                <a:tc>
                  <a:txBody>
                    <a:bodyPr/>
                    <a:lstStyle/>
                    <a:p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key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实际使用的索引。如果为</a:t>
                      </a: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NULL</a:t>
                      </a: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，则没有使用索引。很少的情况下，</a:t>
                      </a: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MYSQL</a:t>
                      </a: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会选择优化不足的索引。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325">
                <a:tc>
                  <a:txBody>
                    <a:bodyPr/>
                    <a:lstStyle/>
                    <a:p>
                      <a:r>
                        <a:rPr lang="en-US" altLang="zh-CN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key_len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使用的索引的长度。在不损失精确性的情况下，长度越短越好</a:t>
                      </a:r>
                      <a:endParaRPr lang="zh-CN" altLang="en-US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325">
                <a:tc>
                  <a:txBody>
                    <a:bodyPr/>
                    <a:lstStyle/>
                    <a:p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ref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显示索引的哪一列被使用了，如果可能的话，是一个常数</a:t>
                      </a:r>
                      <a:endParaRPr lang="zh-CN" altLang="en-US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548">
                <a:tc>
                  <a:txBody>
                    <a:bodyPr/>
                    <a:lstStyle/>
                    <a:p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rows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扫描出的行数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估算的行数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548">
                <a:tc>
                  <a:txBody>
                    <a:bodyPr/>
                    <a:lstStyle/>
                    <a:p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filtered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显示了通过条件过滤出的行数的百分比估计值。</a:t>
                      </a:r>
                      <a:endParaRPr lang="zh-CN" altLang="en-US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325">
                <a:tc>
                  <a:txBody>
                    <a:bodyPr/>
                    <a:lstStyle/>
                    <a:p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Extra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查询的额外信息</a:t>
                      </a:r>
                      <a:endParaRPr lang="en-US" altLang="zh-CN" sz="1200" b="0" i="0" kern="1200" dirty="0" smtClean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575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数据库</a:t>
            </a:r>
            <a:r>
              <a:rPr kumimoji="1" lang="en-US" altLang="zh-CN" dirty="0">
                <a:solidFill>
                  <a:srgbClr val="C00000"/>
                </a:solidFill>
              </a:rPr>
              <a:t>—</a:t>
            </a:r>
            <a:r>
              <a:rPr kumimoji="1" lang="zh-CN" altLang="en-US" dirty="0">
                <a:solidFill>
                  <a:srgbClr val="C00000"/>
                </a:solidFill>
              </a:rPr>
              <a:t>分库分表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437" y="935831"/>
            <a:ext cx="113784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提倡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的表行数大概是几百万的量级，但是这远远满足不了我们平时业务的量级，上千万上亿的大表不在少数，所以我们如何提高我们的查询效率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就引发了分表的概念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分表可以提升性能。并且现在的读写分离，在一主多从的架构下，已经满足了绝大部分的场景需求。但是当大量的写请求打到主库上的时候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主库承受不住大量的写请求时，这是非常的危险的，这就引发出了分库这个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分库分表的几种策略：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拆分</a:t>
            </a:r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垂直分库：根据不同的业务线来分，订单一个库，商品一个库，用户一个库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根据属性垂直分表：比如说在拍卖业务中，拍品的信息可以分为基本信息，规则信息，扩展信息，属性信息等等，这样就垂直开拆成了四个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、水平拆分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范围切分：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Range[1, 1000] [1001,2000] [2001,3000] …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这种情况下，无法处理集中的并发，例如这段时间一直是在某区间，那么请求任然是打在单库或者单表上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切分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最好是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利用一致性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算法，这样利于库的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订单的业务中，我们可以利用用户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来进行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到每个库每个表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切分：冷热数据分离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，生产库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历史库，生产库中保留少量的数据，其余数据使用历史库存储，例如订单数据可以用时间进行拆分，近三个月，六个月，一年等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1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BC39EE-1937-4746-8263-0B4BBA066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469" y="144091"/>
            <a:ext cx="3240360" cy="43170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设计模式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32445" y="791815"/>
            <a:ext cx="10729192" cy="700192"/>
          </a:xfrm>
          <a:prstGeom prst="rect">
            <a:avLst/>
          </a:prstGeom>
          <a:noFill/>
          <a:ln w="12700">
            <a:solidFill>
              <a:srgbClr val="E31D1A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E3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设计模式</a:t>
            </a:r>
            <a:r>
              <a:rPr lang="zh-CN" altLang="en-US" sz="1600" dirty="0" smtClean="0">
                <a:solidFill>
                  <a:srgbClr val="E3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经过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验证的，用于解决特定环境下、重复出现的特定问题的解决方案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864017">
              <a:spcBef>
                <a:spcPts val="945"/>
              </a:spcBef>
            </a:pPr>
            <a:r>
              <a:rPr lang="zh-CN" altLang="en-US" sz="1600" b="1" dirty="0" smtClean="0">
                <a:solidFill>
                  <a:srgbClr val="E3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使用目的：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代码可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重用、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代码更容易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被人理解、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保证代码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可靠性、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使代码编写真正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工程化。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621" y="1897995"/>
            <a:ext cx="7776864" cy="4006388"/>
          </a:xfrm>
          <a:prstGeom prst="rect">
            <a:avLst/>
          </a:prstGeom>
          <a:noFill/>
          <a:ln w="9525">
            <a:solidFill>
              <a:srgbClr val="E31D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32445" y="155944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常用设计模式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00" b="1" dirty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97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数据库</a:t>
            </a:r>
            <a:r>
              <a:rPr kumimoji="1" lang="en-US" altLang="zh-CN" dirty="0">
                <a:solidFill>
                  <a:srgbClr val="C00000"/>
                </a:solidFill>
              </a:rPr>
              <a:t>—</a:t>
            </a:r>
            <a:r>
              <a:rPr kumimoji="1" lang="zh-CN" altLang="en-US" dirty="0">
                <a:solidFill>
                  <a:srgbClr val="C00000"/>
                </a:solidFill>
              </a:rPr>
              <a:t>分库分表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085" y="647799"/>
            <a:ext cx="111041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事项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在分表的情况下，我们利用表的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自增可能无法保证全局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的唯一性，在这里我们可以用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timestamp+pin+randomNumber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这样来保证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的唯一性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查询无法用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等语句，利用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关联，进行多次查询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数据量较少，切增长量较慢的，可以不考虑分库分表，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不宜过度设计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目前还没有特别好的分布式事务，所以避免垮库事务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分库分表会对一些额外的运算逻辑上，比如涉及到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order by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的语句，那么在分库分表后需要在每个库都获取到数据后，再进行综合的排序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弹性库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详情请见：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tig.jd.com/docs/containerdb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动态分库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jmq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 descr="https://img11.360buyimg.com/piclabel/jfs/t19573/80/199076806/169360/80bc638d/5a630407N2dba4a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733" y="2549421"/>
            <a:ext cx="6811047" cy="393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220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076CD00D-5D03-3040-8D39-7E6EA45DE14C}"/>
              </a:ext>
            </a:extLst>
          </p:cNvPr>
          <p:cNvSpPr txBox="1"/>
          <p:nvPr/>
        </p:nvSpPr>
        <p:spPr>
          <a:xfrm>
            <a:off x="1440557" y="2807493"/>
            <a:ext cx="2760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621537-61F3-4C47-8B6F-9C505EE2628E}"/>
              </a:ext>
            </a:extLst>
          </p:cNvPr>
          <p:cNvSpPr txBox="1"/>
          <p:nvPr/>
        </p:nvSpPr>
        <p:spPr>
          <a:xfrm>
            <a:off x="4201555" y="1727919"/>
            <a:ext cx="64396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-java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开发框架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数据库知识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京东中间</a:t>
            </a:r>
            <a:r>
              <a:rPr lang="zh-CN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件</a:t>
            </a:r>
            <a:endParaRPr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694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JSF</a:t>
            </a:r>
            <a:r>
              <a:rPr kumimoji="1" lang="zh-CN" altLang="en-US" dirty="0"/>
              <a:t>原理与最佳实践</a:t>
            </a:r>
            <a:endParaRPr kumimoji="1"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414809" y="954966"/>
            <a:ext cx="10441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JSF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 Service Framework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的缩写，公司自研的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调用平台。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服务支持、服务管理，并支持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9" y="1991071"/>
            <a:ext cx="5544616" cy="36282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88446" y="1943943"/>
            <a:ext cx="5400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——JSF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的控制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中枢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长连接保持与实例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(Instance)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之间的心跳，监控节点存活状态  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服务接口、分组、提供方、调用方实例等信息，供调用方实时订 阅服务  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借助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事件总线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eventbus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快速收到服务上下线消息，实时推送变更的 服务到调用方  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节点黑白名单，动态分组，访问权重、负载均衡、服务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路由、 参数路由、服务端限流等功能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53100" y="3816151"/>
            <a:ext cx="5400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离用户最近的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基于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Netty4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的自定义通信协议，建立与对端的长连接，维护心跳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方支持负载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均衡。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支持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Msgpack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/Hessian/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Protobuf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/Java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等多种序列化协议，支持 泛型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父子类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循环依赖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泛化调用等高级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snappy/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lzma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自动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采集配置和性能监控数据，在管理端进行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17320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JSF</a:t>
            </a:r>
            <a:r>
              <a:rPr kumimoji="1" lang="zh-CN" altLang="en-US" dirty="0"/>
              <a:t>原理与最佳实践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5" y="1698944"/>
            <a:ext cx="4752528" cy="28085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288" y="825298"/>
            <a:ext cx="4236237" cy="28803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296" y="3715168"/>
            <a:ext cx="3894941" cy="242145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8469" y="1122880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服务发布流程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063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JSF</a:t>
            </a:r>
            <a:r>
              <a:rPr kumimoji="1" lang="zh-CN" altLang="en-US" dirty="0"/>
              <a:t>原理与最佳实践</a:t>
            </a:r>
            <a:endParaRPr kumimoji="1"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48469" y="1151855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服务调用流程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77" y="1871935"/>
            <a:ext cx="4536504" cy="25184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21" y="1079847"/>
            <a:ext cx="4233302" cy="26210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029" y="3764223"/>
            <a:ext cx="4280394" cy="24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07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JSF</a:t>
            </a:r>
            <a:r>
              <a:rPr kumimoji="1" lang="zh-CN" altLang="en-US" dirty="0"/>
              <a:t>原理与最佳实践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426459" y="984597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接口设计最佳实践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9809" y="1583903"/>
            <a:ext cx="9793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dirty="0" smtClean="0"/>
              <a:t>写入</a:t>
            </a:r>
            <a:r>
              <a:rPr lang="zh-CN" altLang="en-US" dirty="0"/>
              <a:t>的服务</a:t>
            </a:r>
            <a:r>
              <a:rPr lang="zh-CN" altLang="en-US" dirty="0">
                <a:solidFill>
                  <a:srgbClr val="E31D1A"/>
                </a:solidFill>
              </a:rPr>
              <a:t>保证幂等性</a:t>
            </a:r>
            <a:r>
              <a:rPr lang="zh-CN" altLang="en-US" dirty="0"/>
              <a:t>，不幂等则要求有去重处理  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 smtClean="0"/>
              <a:t>方法</a:t>
            </a:r>
            <a:r>
              <a:rPr lang="zh-CN" altLang="en-US" dirty="0"/>
              <a:t>上面要求显式抛出可能出现的异常，即使是自定义</a:t>
            </a:r>
            <a:r>
              <a:rPr lang="en-US" altLang="zh-CN" dirty="0"/>
              <a:t>Runtime</a:t>
            </a:r>
            <a:r>
              <a:rPr lang="zh-CN" altLang="en-US" dirty="0"/>
              <a:t>异常（</a:t>
            </a:r>
            <a:r>
              <a:rPr lang="en-US" altLang="zh-CN" dirty="0"/>
              <a:t>JSF</a:t>
            </a:r>
            <a:r>
              <a:rPr lang="zh-CN" altLang="en-US" dirty="0"/>
              <a:t>异 常为框架内部使用，应用代码勿用，否则可能引起特殊处理，如重试）  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 smtClean="0"/>
              <a:t>方法</a:t>
            </a:r>
            <a:r>
              <a:rPr lang="zh-CN" altLang="en-US" dirty="0"/>
              <a:t>名要求含义明确且唯一，不能使用重载方法  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 smtClean="0"/>
              <a:t>自定义</a:t>
            </a:r>
            <a:r>
              <a:rPr lang="zh-CN" altLang="en-US" dirty="0"/>
              <a:t>对象数据结构要求尽量简洁，尽量不要多层循环嵌套  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 smtClean="0"/>
              <a:t>尽量</a:t>
            </a:r>
            <a:r>
              <a:rPr lang="zh-CN" altLang="en-US" dirty="0">
                <a:solidFill>
                  <a:srgbClr val="E31D1A"/>
                </a:solidFill>
              </a:rPr>
              <a:t>避免接口参数使用父类</a:t>
            </a:r>
            <a:r>
              <a:rPr lang="zh-CN" altLang="en-US" dirty="0"/>
              <a:t>，调用时传入子类的设计  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 smtClean="0"/>
              <a:t>修改</a:t>
            </a:r>
            <a:r>
              <a:rPr lang="zh-CN" altLang="en-US" dirty="0"/>
              <a:t>自定义对象参数或者返回值时，要考虑接口上下兼容，</a:t>
            </a:r>
            <a:r>
              <a:rPr lang="zh-CN" altLang="en-US" dirty="0">
                <a:solidFill>
                  <a:srgbClr val="E31D1A"/>
                </a:solidFill>
              </a:rPr>
              <a:t>保证自定义</a:t>
            </a:r>
            <a:r>
              <a:rPr lang="zh-CN" altLang="en-US" dirty="0" smtClean="0">
                <a:solidFill>
                  <a:srgbClr val="E31D1A"/>
                </a:solidFill>
              </a:rPr>
              <a:t>对象里</a:t>
            </a:r>
            <a:r>
              <a:rPr lang="zh-CN" altLang="en-US" dirty="0">
                <a:solidFill>
                  <a:srgbClr val="E31D1A"/>
                </a:solidFill>
              </a:rPr>
              <a:t>的字段</a:t>
            </a:r>
            <a:r>
              <a:rPr lang="zh-CN" altLang="en-US" dirty="0" smtClean="0">
                <a:solidFill>
                  <a:srgbClr val="E31D1A"/>
                </a:solidFill>
              </a:rPr>
              <a:t>顺序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msgpack</a:t>
            </a:r>
            <a:r>
              <a:rPr lang="zh-CN" altLang="en-US" dirty="0" smtClean="0"/>
              <a:t>序列化</a:t>
            </a:r>
            <a:r>
              <a:rPr lang="en-US" altLang="zh-CN" dirty="0" smtClean="0"/>
              <a:t>)</a:t>
            </a:r>
          </a:p>
          <a:p>
            <a:pPr marL="457200" indent="-457200">
              <a:buAutoNum type="arabicPeriod"/>
            </a:pPr>
            <a:r>
              <a:rPr lang="zh-CN" altLang="en-US" dirty="0" smtClean="0"/>
              <a:t>接口</a:t>
            </a:r>
            <a:r>
              <a:rPr lang="zh-CN" altLang="en-US" dirty="0"/>
              <a:t>中的参数是为了数据交换（相互交流信息），而不是逻辑实现。比如</a:t>
            </a:r>
            <a:r>
              <a:rPr lang="en-US" altLang="zh-CN" dirty="0"/>
              <a:t>k/v </a:t>
            </a:r>
            <a:r>
              <a:rPr lang="zh-CN" altLang="en-US" dirty="0"/>
              <a:t>型的数据，应该用普通的</a:t>
            </a:r>
            <a:r>
              <a:rPr lang="en-US" altLang="zh-CN" dirty="0" err="1"/>
              <a:t>HashMap</a:t>
            </a:r>
            <a:r>
              <a:rPr lang="zh-CN" altLang="en-US" dirty="0"/>
              <a:t>，而不应该用</a:t>
            </a:r>
            <a:r>
              <a:rPr lang="en-US" altLang="zh-CN" dirty="0" err="1"/>
              <a:t>CurrentHashMap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308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JSF</a:t>
            </a:r>
            <a:r>
              <a:rPr kumimoji="1" lang="zh-CN" altLang="en-US" dirty="0"/>
              <a:t>原理与最佳实践</a:t>
            </a:r>
            <a:endParaRPr kumimoji="1"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08509" y="3193279"/>
            <a:ext cx="99371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管理</a:t>
            </a:r>
            <a:r>
              <a:rPr lang="zh-CN" altLang="en-US" dirty="0" smtClean="0"/>
              <a:t>端  ： </a:t>
            </a:r>
            <a:r>
              <a:rPr lang="en-US" altLang="zh-CN" dirty="0">
                <a:hlinkClick r:id="rId2"/>
              </a:rPr>
              <a:t>http</a:t>
            </a:r>
            <a:r>
              <a:rPr lang="en-US" altLang="zh-CN" dirty="0" smtClean="0">
                <a:hlinkClick r:id="rId2"/>
              </a:rPr>
              <a:t>://old.jsf.jd.com </a:t>
            </a:r>
            <a:r>
              <a:rPr lang="en-US" altLang="zh-CN" dirty="0"/>
              <a:t> </a:t>
            </a:r>
            <a:endParaRPr lang="en-US" altLang="zh-CN" dirty="0" smtClean="0"/>
          </a:p>
          <a:p>
            <a:r>
              <a:rPr lang="zh-CN" altLang="en-US" dirty="0" smtClean="0"/>
              <a:t>文档</a:t>
            </a:r>
            <a:r>
              <a:rPr lang="zh-CN" altLang="en-US" dirty="0"/>
              <a:t>主页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3"/>
              </a:rPr>
              <a:t> http://jpcloud.jd.com/display/cloud/JSF </a:t>
            </a:r>
            <a:r>
              <a:rPr lang="en-US" altLang="zh-CN" dirty="0" smtClean="0"/>
              <a:t> </a:t>
            </a:r>
          </a:p>
          <a:p>
            <a:r>
              <a:rPr lang="zh-CN" altLang="en-US" dirty="0" smtClean="0"/>
              <a:t>入门</a:t>
            </a:r>
            <a:r>
              <a:rPr lang="zh-CN" altLang="en-US" dirty="0"/>
              <a:t>指南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4"/>
              </a:rPr>
              <a:t> http://jpcloud.jd.com/pages/viewpage.action?pageId=10671259 </a:t>
            </a:r>
            <a:r>
              <a:rPr lang="en-US" altLang="zh-CN" dirty="0" smtClean="0"/>
              <a:t> </a:t>
            </a:r>
          </a:p>
          <a:p>
            <a:r>
              <a:rPr lang="zh-CN" altLang="en-US" dirty="0" smtClean="0"/>
              <a:t>用户手册：</a:t>
            </a:r>
            <a:r>
              <a:rPr lang="en-US" altLang="zh-CN" dirty="0" smtClean="0">
                <a:hlinkClick r:id="rId5"/>
              </a:rPr>
              <a:t>http</a:t>
            </a:r>
            <a:r>
              <a:rPr lang="en-US" altLang="zh-CN" dirty="0">
                <a:hlinkClick r:id="rId5"/>
              </a:rPr>
              <a:t>://jpcloud.jd.com/pages/viewpage.action?pageId=7505234 </a:t>
            </a:r>
            <a:r>
              <a:rPr lang="en-US" altLang="zh-CN" dirty="0" smtClean="0"/>
              <a:t></a:t>
            </a:r>
          </a:p>
          <a:p>
            <a:r>
              <a:rPr lang="zh-CN" altLang="en-US" dirty="0" smtClean="0"/>
              <a:t>常见</a:t>
            </a:r>
            <a:r>
              <a:rPr lang="zh-CN" altLang="en-US" dirty="0"/>
              <a:t>问题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6"/>
              </a:rPr>
              <a:t>http://jpcloud.jd.com/display/cloud/JSF+FAQ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6461" y="2473199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6461" y="792047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后端提供的所有接口原则上都</a:t>
            </a:r>
            <a:r>
              <a:rPr lang="zh-CN" altLang="en-US" dirty="0" smtClean="0">
                <a:solidFill>
                  <a:srgbClr val="E31D1A"/>
                </a:solidFill>
              </a:rPr>
              <a:t>必须是</a:t>
            </a:r>
            <a:r>
              <a:rPr lang="en-US" altLang="zh-CN" dirty="0" smtClean="0">
                <a:solidFill>
                  <a:srgbClr val="E31D1A"/>
                </a:solidFill>
              </a:rPr>
              <a:t>JSF</a:t>
            </a:r>
            <a:r>
              <a:rPr lang="zh-CN" altLang="en-US" dirty="0" smtClean="0">
                <a:solidFill>
                  <a:srgbClr val="E31D1A"/>
                </a:solidFill>
              </a:rPr>
              <a:t>接口</a:t>
            </a:r>
            <a:r>
              <a:rPr lang="zh-CN" altLang="en-US" dirty="0" smtClean="0"/>
              <a:t>。如果需要提供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，可以在使用</a:t>
            </a:r>
            <a:r>
              <a:rPr lang="en-US" altLang="zh-CN" dirty="0" smtClean="0"/>
              <a:t>COLOR API</a:t>
            </a:r>
            <a:r>
              <a:rPr lang="zh-CN" altLang="en-US" dirty="0" smtClean="0"/>
              <a:t>包装</a:t>
            </a:r>
            <a:r>
              <a:rPr lang="en-US" altLang="zh-CN" dirty="0" smtClean="0"/>
              <a:t>JSF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950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JIMDB</a:t>
            </a:r>
            <a:r>
              <a:rPr kumimoji="1" lang="zh-CN" altLang="en-US" dirty="0"/>
              <a:t>原理与最佳实践</a:t>
            </a:r>
            <a:endParaRPr kumimoji="1" lang="en-US" altLang="zh-CN" dirty="0"/>
          </a:p>
        </p:txBody>
      </p:sp>
      <p:grpSp>
        <p:nvGrpSpPr>
          <p:cNvPr id="7" name="组合 4"/>
          <p:cNvGrpSpPr>
            <a:grpSpLocks/>
          </p:cNvGrpSpPr>
          <p:nvPr/>
        </p:nvGrpSpPr>
        <p:grpSpPr bwMode="auto">
          <a:xfrm>
            <a:off x="558825" y="1799927"/>
            <a:ext cx="5400600" cy="3960439"/>
            <a:chOff x="66210" y="775784"/>
            <a:chExt cx="7313167" cy="5954624"/>
          </a:xfrm>
        </p:grpSpPr>
        <p:grpSp>
          <p:nvGrpSpPr>
            <p:cNvPr id="9" name="组合 5"/>
            <p:cNvGrpSpPr>
              <a:grpSpLocks/>
            </p:cNvGrpSpPr>
            <p:nvPr/>
          </p:nvGrpSpPr>
          <p:grpSpPr bwMode="auto">
            <a:xfrm>
              <a:off x="943587" y="2205683"/>
              <a:ext cx="4223794" cy="1850652"/>
              <a:chOff x="2366963" y="2707289"/>
              <a:chExt cx="5090665" cy="2455223"/>
            </a:xfrm>
          </p:grpSpPr>
          <p:sp>
            <p:nvSpPr>
              <p:cNvPr id="43" name="TextBox 265"/>
              <p:cNvSpPr txBox="1">
                <a:spLocks noChangeArrowheads="1"/>
              </p:cNvSpPr>
              <p:nvPr/>
            </p:nvSpPr>
            <p:spPr bwMode="auto">
              <a:xfrm>
                <a:off x="2366963" y="2708203"/>
                <a:ext cx="1088618" cy="362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3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spcBef>
                    <a:spcPts val="7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8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cluster1</a:t>
                </a:r>
                <a:endPara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矩形 11"/>
              <p:cNvSpPr/>
              <p:nvPr/>
            </p:nvSpPr>
            <p:spPr bwMode="auto">
              <a:xfrm>
                <a:off x="2435580" y="2707289"/>
                <a:ext cx="5022048" cy="2455223"/>
              </a:xfrm>
              <a:prstGeom prst="rect">
                <a:avLst/>
              </a:prstGeom>
              <a:noFill/>
              <a:ln w="158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pSp>
            <p:nvGrpSpPr>
              <p:cNvPr id="45" name="组合 44"/>
              <p:cNvGrpSpPr>
                <a:grpSpLocks/>
              </p:cNvGrpSpPr>
              <p:nvPr/>
            </p:nvGrpSpPr>
            <p:grpSpPr bwMode="auto">
              <a:xfrm>
                <a:off x="3413424" y="2809772"/>
                <a:ext cx="3747770" cy="2064914"/>
                <a:chOff x="3413424" y="2809772"/>
                <a:chExt cx="3747770" cy="2064914"/>
              </a:xfrm>
            </p:grpSpPr>
            <p:sp>
              <p:nvSpPr>
                <p:cNvPr id="60" name="圆角矩形 59"/>
                <p:cNvSpPr/>
                <p:nvPr/>
              </p:nvSpPr>
              <p:spPr bwMode="auto">
                <a:xfrm>
                  <a:off x="3413424" y="2809772"/>
                  <a:ext cx="1101039" cy="2064914"/>
                </a:xfrm>
                <a:prstGeom prst="roundRect">
                  <a:avLst/>
                </a:prstGeom>
                <a:noFill/>
                <a:ln w="12700">
                  <a:solidFill>
                    <a:srgbClr val="00B0F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402"/>
                <p:cNvSpPr txBox="1">
                  <a:spLocks noChangeArrowheads="1"/>
                </p:cNvSpPr>
                <p:nvPr/>
              </p:nvSpPr>
              <p:spPr bwMode="auto">
                <a:xfrm>
                  <a:off x="6271893" y="3182635"/>
                  <a:ext cx="889301" cy="3597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100" dirty="0">
                      <a:solidFill>
                        <a:schemeClr val="accent6"/>
                      </a:solidFill>
                    </a:rPr>
                    <a:t>Group1</a:t>
                  </a:r>
                  <a:endParaRPr lang="zh-CN" altLang="en-US" sz="1100" dirty="0">
                    <a:solidFill>
                      <a:schemeClr val="accent6"/>
                    </a:solidFill>
                  </a:endParaRPr>
                </a:p>
              </p:txBody>
            </p:sp>
          </p:grpSp>
          <p:sp>
            <p:nvSpPr>
              <p:cNvPr id="46" name="圆角矩形 45"/>
              <p:cNvSpPr/>
              <p:nvPr/>
            </p:nvSpPr>
            <p:spPr bwMode="auto">
              <a:xfrm>
                <a:off x="5126580" y="2814133"/>
                <a:ext cx="1060617" cy="2071457"/>
              </a:xfrm>
              <a:prstGeom prst="roundRect">
                <a:avLst/>
              </a:prstGeom>
              <a:noFill/>
              <a:ln w="12700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组合 46"/>
              <p:cNvGrpSpPr>
                <a:grpSpLocks/>
              </p:cNvGrpSpPr>
              <p:nvPr/>
            </p:nvGrpSpPr>
            <p:grpSpPr bwMode="auto">
              <a:xfrm>
                <a:off x="3258111" y="2831374"/>
                <a:ext cx="3715525" cy="1734600"/>
                <a:chOff x="3258111" y="2831374"/>
                <a:chExt cx="3715525" cy="1734600"/>
              </a:xfrm>
            </p:grpSpPr>
            <p:sp>
              <p:nvSpPr>
                <p:cNvPr id="54" name="TextBox 50"/>
                <p:cNvSpPr txBox="1">
                  <a:spLocks noChangeArrowheads="1"/>
                </p:cNvSpPr>
                <p:nvPr/>
              </p:nvSpPr>
              <p:spPr bwMode="auto">
                <a:xfrm>
                  <a:off x="3465044" y="2831374"/>
                  <a:ext cx="1003457" cy="3592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32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8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4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100">
                      <a:solidFill>
                        <a:srgbClr val="00B0F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shard1</a:t>
                  </a:r>
                  <a:endParaRPr lang="zh-CN" altLang="en-US" sz="1100">
                    <a:solidFill>
                      <a:srgbClr val="00B0F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5" name="组合 51"/>
                <p:cNvGrpSpPr>
                  <a:grpSpLocks/>
                </p:cNvGrpSpPr>
                <p:nvPr/>
              </p:nvGrpSpPr>
              <p:grpSpPr bwMode="auto">
                <a:xfrm>
                  <a:off x="3258111" y="3244153"/>
                  <a:ext cx="3715525" cy="1321821"/>
                  <a:chOff x="3258111" y="3244153"/>
                  <a:chExt cx="3715525" cy="1321821"/>
                </a:xfrm>
              </p:grpSpPr>
              <p:sp>
                <p:nvSpPr>
                  <p:cNvPr id="56" name="矩形 8"/>
                  <p:cNvSpPr/>
                  <p:nvPr/>
                </p:nvSpPr>
                <p:spPr bwMode="auto">
                  <a:xfrm>
                    <a:off x="3578966" y="3363614"/>
                    <a:ext cx="769957" cy="396847"/>
                  </a:xfrm>
                  <a:prstGeom prst="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zh-CN" sz="1100" dirty="0"/>
                      <a:t>Master</a:t>
                    </a:r>
                    <a:endParaRPr lang="zh-CN" altLang="en-US" sz="1100" dirty="0"/>
                  </a:p>
                </p:txBody>
              </p:sp>
              <p:sp>
                <p:nvSpPr>
                  <p:cNvPr id="57" name="圆角矩形 56"/>
                  <p:cNvSpPr/>
                  <p:nvPr/>
                </p:nvSpPr>
                <p:spPr bwMode="auto">
                  <a:xfrm>
                    <a:off x="3257510" y="3243687"/>
                    <a:ext cx="3716969" cy="63670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accent6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cxnSp>
                <p:nvCxnSpPr>
                  <p:cNvPr id="58" name="直接箭头连接符 57"/>
                  <p:cNvCxnSpPr>
                    <a:stCxn id="59" idx="0"/>
                    <a:endCxn id="56" idx="2"/>
                  </p:cNvCxnSpPr>
                  <p:nvPr/>
                </p:nvCxnSpPr>
                <p:spPr bwMode="auto">
                  <a:xfrm flipV="1">
                    <a:off x="3963945" y="3760462"/>
                    <a:ext cx="0" cy="40993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矩形 8"/>
                  <p:cNvSpPr/>
                  <p:nvPr/>
                </p:nvSpPr>
                <p:spPr bwMode="auto">
                  <a:xfrm>
                    <a:off x="3578966" y="4170392"/>
                    <a:ext cx="769957" cy="401208"/>
                  </a:xfrm>
                  <a:prstGeom prst="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zh-CN" sz="1100" dirty="0"/>
                      <a:t>Slave</a:t>
                    </a:r>
                    <a:endParaRPr lang="zh-CN" altLang="en-US" sz="1100" dirty="0"/>
                  </a:p>
                </p:txBody>
              </p:sp>
            </p:grpSp>
          </p:grpSp>
          <p:grpSp>
            <p:nvGrpSpPr>
              <p:cNvPr id="48" name="组合 47"/>
              <p:cNvGrpSpPr>
                <a:grpSpLocks/>
              </p:cNvGrpSpPr>
              <p:nvPr/>
            </p:nvGrpSpPr>
            <p:grpSpPr bwMode="auto">
              <a:xfrm>
                <a:off x="5116212" y="2835161"/>
                <a:ext cx="1003458" cy="1730815"/>
                <a:chOff x="5102041" y="2023515"/>
                <a:chExt cx="1003458" cy="1730815"/>
              </a:xfrm>
            </p:grpSpPr>
            <p:sp>
              <p:nvSpPr>
                <p:cNvPr id="49" name="TextBox 21"/>
                <p:cNvSpPr txBox="1">
                  <a:spLocks noChangeArrowheads="1"/>
                </p:cNvSpPr>
                <p:nvPr/>
              </p:nvSpPr>
              <p:spPr bwMode="auto">
                <a:xfrm>
                  <a:off x="5102041" y="2023515"/>
                  <a:ext cx="1003458" cy="3592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32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8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4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 sz="2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100" dirty="0">
                      <a:solidFill>
                        <a:srgbClr val="00B0F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shard2</a:t>
                  </a:r>
                  <a:endParaRPr lang="zh-CN" altLang="en-US" sz="1100" dirty="0">
                    <a:solidFill>
                      <a:srgbClr val="00B0F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0" name="组合 49"/>
                <p:cNvGrpSpPr>
                  <a:grpSpLocks/>
                </p:cNvGrpSpPr>
                <p:nvPr/>
              </p:nvGrpSpPr>
              <p:grpSpPr bwMode="auto">
                <a:xfrm>
                  <a:off x="5231420" y="2555733"/>
                  <a:ext cx="778592" cy="1198597"/>
                  <a:chOff x="5231420" y="2555733"/>
                  <a:chExt cx="778592" cy="1198597"/>
                </a:xfrm>
              </p:grpSpPr>
              <p:sp>
                <p:nvSpPr>
                  <p:cNvPr id="51" name="矩形 8"/>
                  <p:cNvSpPr/>
                  <p:nvPr/>
                </p:nvSpPr>
                <p:spPr bwMode="auto">
                  <a:xfrm>
                    <a:off x="5231752" y="2549787"/>
                    <a:ext cx="768033" cy="401208"/>
                  </a:xfrm>
                  <a:prstGeom prst="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zh-CN" sz="1100" dirty="0"/>
                      <a:t>Master</a:t>
                    </a:r>
                    <a:endParaRPr lang="zh-CN" altLang="en-US" sz="1100" dirty="0"/>
                  </a:p>
                </p:txBody>
              </p:sp>
              <p:cxnSp>
                <p:nvCxnSpPr>
                  <p:cNvPr id="52" name="直接箭头连接符 51"/>
                  <p:cNvCxnSpPr>
                    <a:stCxn id="53" idx="0"/>
                    <a:endCxn id="51" idx="2"/>
                  </p:cNvCxnSpPr>
                  <p:nvPr/>
                </p:nvCxnSpPr>
                <p:spPr bwMode="auto">
                  <a:xfrm flipH="1" flipV="1">
                    <a:off x="5614807" y="2950995"/>
                    <a:ext cx="11549" cy="407751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矩形 8"/>
                  <p:cNvSpPr/>
                  <p:nvPr/>
                </p:nvSpPr>
                <p:spPr bwMode="auto">
                  <a:xfrm>
                    <a:off x="5241377" y="3358746"/>
                    <a:ext cx="768032" cy="401208"/>
                  </a:xfrm>
                  <a:prstGeom prst="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zh-CN" sz="1100" dirty="0"/>
                      <a:t>Slave</a:t>
                    </a:r>
                    <a:endParaRPr lang="zh-CN" altLang="en-US" sz="1100" dirty="0"/>
                  </a:p>
                </p:txBody>
              </p:sp>
            </p:grpSp>
          </p:grpSp>
        </p:grpSp>
        <p:sp>
          <p:nvSpPr>
            <p:cNvPr id="10" name="流程图: 过程 9"/>
            <p:cNvSpPr/>
            <p:nvPr/>
          </p:nvSpPr>
          <p:spPr>
            <a:xfrm>
              <a:off x="3444098" y="4702253"/>
              <a:ext cx="1065273" cy="414178"/>
            </a:xfrm>
            <a:prstGeom prst="flowChartProcess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 anchorCtr="1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solidFill>
                    <a:srgbClr val="000000"/>
                  </a:solidFill>
                  <a:cs typeface="Calibri"/>
                </a:rPr>
                <a:t>Pusher</a:t>
              </a:r>
              <a:endParaRPr lang="zh-CN" altLang="en-US" sz="1200" b="1" dirty="0">
                <a:solidFill>
                  <a:srgbClr val="000000"/>
                </a:solidFill>
                <a:cs typeface="Calibri"/>
                <a:sym typeface="Calibri"/>
              </a:endParaRPr>
            </a:p>
          </p:txBody>
        </p:sp>
        <p:sp>
          <p:nvSpPr>
            <p:cNvPr id="11" name="流程图: 过程 10"/>
            <p:cNvSpPr/>
            <p:nvPr/>
          </p:nvSpPr>
          <p:spPr>
            <a:xfrm>
              <a:off x="1971562" y="4698966"/>
              <a:ext cx="1065273" cy="415821"/>
            </a:xfrm>
            <a:prstGeom prst="flowChartProcess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 anchorCtr="1"/>
            <a:lstStyle/>
            <a:p>
              <a:pPr algn="ctr">
                <a:defRPr/>
              </a:pPr>
              <a:r>
                <a:rPr lang="en-US" altLang="zh-CN" sz="1200" b="1" dirty="0">
                  <a:solidFill>
                    <a:srgbClr val="000000"/>
                  </a:solidFill>
                  <a:cs typeface="Calibri"/>
                </a:rPr>
                <a:t>Sentinel</a:t>
              </a:r>
              <a:endParaRPr lang="zh-CN" altLang="en-US" sz="1200" b="1" dirty="0">
                <a:solidFill>
                  <a:srgbClr val="000000"/>
                </a:solidFill>
                <a:cs typeface="Calibri"/>
                <a:sym typeface="Calibri"/>
              </a:endParaRPr>
            </a:p>
          </p:txBody>
        </p:sp>
        <p:sp>
          <p:nvSpPr>
            <p:cNvPr id="13" name="流程图: 过程 12"/>
            <p:cNvSpPr/>
            <p:nvPr/>
          </p:nvSpPr>
          <p:spPr>
            <a:xfrm>
              <a:off x="1656932" y="775784"/>
              <a:ext cx="5722445" cy="552237"/>
            </a:xfrm>
            <a:prstGeom prst="flowChartProcess">
              <a:avLst/>
            </a:prstGeom>
            <a:solidFill>
              <a:srgbClr val="E2231A"/>
            </a:solidFill>
            <a:ln>
              <a:solidFill>
                <a:srgbClr val="E31D1A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 anchorCtr="1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cs typeface="Calibri"/>
                  <a:sym typeface="Calibri"/>
                </a:rPr>
                <a:t>Java SDK   |  C SDK  |  AP</a:t>
              </a:r>
            </a:p>
          </p:txBody>
        </p:sp>
        <p:sp>
          <p:nvSpPr>
            <p:cNvPr id="14" name="流程图: 磁盘 13"/>
            <p:cNvSpPr/>
            <p:nvPr/>
          </p:nvSpPr>
          <p:spPr>
            <a:xfrm>
              <a:off x="5932395" y="3239483"/>
              <a:ext cx="1403860" cy="552237"/>
            </a:xfrm>
            <a:prstGeom prst="flowChartMagneticDisk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45719" tIns="45719" rIns="45719" bIns="45719" anchor="ctr" anchorCtr="1"/>
            <a:lstStyle>
              <a:lvl1pPr>
                <a:defRPr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defRPr/>
              </a:pPr>
              <a:r>
                <a:rPr lang="en-US" altLang="zh-CN" smtClean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MySQL</a:t>
              </a:r>
              <a:endParaRPr lang="zh-CN" altLang="en-US" smtClean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5" name="组合 10"/>
            <p:cNvGrpSpPr>
              <a:grpSpLocks/>
            </p:cNvGrpSpPr>
            <p:nvPr/>
          </p:nvGrpSpPr>
          <p:grpSpPr bwMode="auto">
            <a:xfrm>
              <a:off x="5932395" y="2299366"/>
              <a:ext cx="1317616" cy="374732"/>
              <a:chOff x="5953661" y="2575824"/>
              <a:chExt cx="1317616" cy="374732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5953661" y="2575824"/>
                <a:ext cx="1317616" cy="37473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spcFirstLastPara="1" lIns="45719" tIns="45719" rIns="45719" bIns="45719" spcCol="38100" anchor="ctr" anchorCtr="1"/>
              <a:lstStyle/>
              <a:p>
                <a:pPr algn="ctr">
                  <a:defRPr/>
                </a:pPr>
                <a:endParaRPr lang="zh-CN" altLang="en-US" sz="1200" b="1"/>
              </a:p>
            </p:txBody>
          </p:sp>
          <p:sp>
            <p:nvSpPr>
              <p:cNvPr id="42" name="TextBox 37"/>
              <p:cNvSpPr txBox="1"/>
              <p:nvPr/>
            </p:nvSpPr>
            <p:spPr>
              <a:xfrm>
                <a:off x="5953661" y="2579112"/>
                <a:ext cx="1300048" cy="368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lIns="45719" tIns="45719" rIns="45719" bIns="45719">
                <a:spAutoFit/>
              </a:bodyPr>
              <a:lstStyle>
                <a:lvl1pPr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defRPr/>
                </a:pPr>
                <a:r>
                  <a:rPr lang="en-US" altLang="zh-CN" smtClean="0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rPr>
                  <a:t>CFS</a:t>
                </a:r>
                <a:endParaRPr lang="zh-CN" altLang="en-US" smtClean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cxnSp>
          <p:nvCxnSpPr>
            <p:cNvPr id="16" name="直接箭头连接符 15"/>
            <p:cNvCxnSpPr>
              <a:endCxn id="44" idx="0"/>
            </p:cNvCxnSpPr>
            <p:nvPr/>
          </p:nvCxnSpPr>
          <p:spPr>
            <a:xfrm flipH="1">
              <a:off x="3084748" y="1326378"/>
              <a:ext cx="892784" cy="879305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直接箭头连接符 16"/>
            <p:cNvCxnSpPr>
              <a:endCxn id="41" idx="0"/>
            </p:cNvCxnSpPr>
            <p:nvPr/>
          </p:nvCxnSpPr>
          <p:spPr>
            <a:xfrm>
              <a:off x="5731159" y="1328021"/>
              <a:ext cx="859245" cy="971345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TextBox 13"/>
            <p:cNvSpPr txBox="1"/>
            <p:nvPr/>
          </p:nvSpPr>
          <p:spPr>
            <a:xfrm>
              <a:off x="3493608" y="1520318"/>
              <a:ext cx="705923" cy="3073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/>
                <a:t>读</a:t>
              </a:r>
              <a:r>
                <a:rPr lang="en-US" altLang="zh-CN" sz="1400" dirty="0"/>
                <a:t>/</a:t>
              </a:r>
              <a:r>
                <a:rPr lang="zh-CN" altLang="en-US" sz="1400" dirty="0"/>
                <a:t>写</a:t>
              </a:r>
              <a:endParaRPr lang="zh-CN" altLang="en-US" sz="1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9" name="TextBox 14"/>
            <p:cNvSpPr txBox="1"/>
            <p:nvPr/>
          </p:nvSpPr>
          <p:spPr>
            <a:xfrm>
              <a:off x="5996280" y="1523605"/>
              <a:ext cx="1002986" cy="3073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/>
                <a:t>获取拓扑</a:t>
              </a:r>
              <a:endParaRPr lang="zh-CN" altLang="en-US" sz="1400" dirty="0">
                <a:solidFill>
                  <a:srgbClr val="000000"/>
                </a:solidFill>
                <a:sym typeface="Calibri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6633527" y="2674098"/>
              <a:ext cx="12777" cy="537444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 type="arrow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直接箭头连接符 20"/>
            <p:cNvCxnSpPr>
              <a:stCxn id="11" idx="0"/>
            </p:cNvCxnSpPr>
            <p:nvPr/>
          </p:nvCxnSpPr>
          <p:spPr>
            <a:xfrm flipH="1" flipV="1">
              <a:off x="2498608" y="4056333"/>
              <a:ext cx="4792" cy="642633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流程图: 过程 21"/>
            <p:cNvSpPr/>
            <p:nvPr/>
          </p:nvSpPr>
          <p:spPr>
            <a:xfrm>
              <a:off x="3444098" y="5739340"/>
              <a:ext cx="1065273" cy="414178"/>
            </a:xfrm>
            <a:prstGeom prst="flowChartProcess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 anchorCtr="1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solidFill>
                    <a:srgbClr val="000000"/>
                  </a:solidFill>
                  <a:cs typeface="Calibri"/>
                </a:rPr>
                <a:t>Scaler</a:t>
              </a:r>
            </a:p>
          </p:txBody>
        </p:sp>
        <p:sp>
          <p:nvSpPr>
            <p:cNvPr id="23" name="流程图: 过程 22"/>
            <p:cNvSpPr/>
            <p:nvPr/>
          </p:nvSpPr>
          <p:spPr>
            <a:xfrm>
              <a:off x="1971562" y="5727835"/>
              <a:ext cx="1065273" cy="415821"/>
            </a:xfrm>
            <a:prstGeom prst="flowChartProcess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 anchorCtr="1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solidFill>
                    <a:srgbClr val="000000"/>
                  </a:solidFill>
                  <a:cs typeface="Calibri"/>
                </a:rPr>
                <a:t>Failover</a:t>
              </a:r>
            </a:p>
          </p:txBody>
        </p:sp>
        <p:sp>
          <p:nvSpPr>
            <p:cNvPr id="24" name="流程图: 过程 23"/>
            <p:cNvSpPr/>
            <p:nvPr/>
          </p:nvSpPr>
          <p:spPr>
            <a:xfrm>
              <a:off x="66210" y="5213400"/>
              <a:ext cx="1590722" cy="415822"/>
            </a:xfrm>
            <a:prstGeom prst="flowChartProcess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 anchorCtr="1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 err="1">
                  <a:solidFill>
                    <a:srgbClr val="000000"/>
                  </a:solidFill>
                  <a:cs typeface="Calibri"/>
                </a:rPr>
                <a:t>ContainerManager</a:t>
              </a:r>
              <a:endParaRPr lang="en-US" altLang="zh-CN" sz="1200" b="1" dirty="0">
                <a:solidFill>
                  <a:srgbClr val="000000"/>
                </a:solidFill>
                <a:cs typeface="Calibri"/>
              </a:endParaRPr>
            </a:p>
          </p:txBody>
        </p:sp>
        <p:sp>
          <p:nvSpPr>
            <p:cNvPr id="25" name="TextBox 20"/>
            <p:cNvSpPr txBox="1"/>
            <p:nvPr/>
          </p:nvSpPr>
          <p:spPr>
            <a:xfrm>
              <a:off x="2530551" y="4182889"/>
              <a:ext cx="963057" cy="3073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/>
                <a:t>存活检测</a:t>
              </a:r>
              <a:endParaRPr lang="zh-CN" altLang="en-US" sz="1400" dirty="0">
                <a:solidFill>
                  <a:srgbClr val="000000"/>
                </a:solidFill>
                <a:sym typeface="Calibri"/>
              </a:endParaRPr>
            </a:p>
          </p:txBody>
        </p:sp>
        <p:cxnSp>
          <p:nvCxnSpPr>
            <p:cNvPr id="26" name="直接箭头连接符 25"/>
            <p:cNvCxnSpPr>
              <a:stCxn id="10" idx="0"/>
            </p:cNvCxnSpPr>
            <p:nvPr/>
          </p:nvCxnSpPr>
          <p:spPr>
            <a:xfrm flipV="1">
              <a:off x="3977532" y="4056333"/>
              <a:ext cx="11180" cy="64592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TextBox 22"/>
            <p:cNvSpPr txBox="1"/>
            <p:nvPr/>
          </p:nvSpPr>
          <p:spPr>
            <a:xfrm>
              <a:off x="3975936" y="4184532"/>
              <a:ext cx="825706" cy="30734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rgbClr val="000000"/>
                  </a:solidFill>
                  <a:sym typeface="Calibri"/>
                </a:rPr>
                <a:t>数据采集</a:t>
              </a:r>
            </a:p>
          </p:txBody>
        </p:sp>
        <p:cxnSp>
          <p:nvCxnSpPr>
            <p:cNvPr id="28" name="直接箭头连接符 27"/>
            <p:cNvCxnSpPr>
              <a:stCxn id="11" idx="2"/>
              <a:endCxn id="23" idx="0"/>
            </p:cNvCxnSpPr>
            <p:nvPr/>
          </p:nvCxnSpPr>
          <p:spPr>
            <a:xfrm>
              <a:off x="2503400" y="5114786"/>
              <a:ext cx="0" cy="613049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直接箭头连接符 28"/>
            <p:cNvCxnSpPr>
              <a:stCxn id="10" idx="2"/>
              <a:endCxn id="22" idx="0"/>
            </p:cNvCxnSpPr>
            <p:nvPr/>
          </p:nvCxnSpPr>
          <p:spPr>
            <a:xfrm>
              <a:off x="3977532" y="5116431"/>
              <a:ext cx="0" cy="622909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" name="TextBox 25"/>
            <p:cNvSpPr txBox="1"/>
            <p:nvPr/>
          </p:nvSpPr>
          <p:spPr>
            <a:xfrm>
              <a:off x="2473055" y="5282431"/>
              <a:ext cx="825706" cy="30899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rgbClr val="000000"/>
                  </a:solidFill>
                  <a:sym typeface="Calibri"/>
                </a:rPr>
                <a:t>故障恢复</a:t>
              </a:r>
            </a:p>
          </p:txBody>
        </p:sp>
        <p:sp>
          <p:nvSpPr>
            <p:cNvPr id="31" name="TextBox 26"/>
            <p:cNvSpPr txBox="1"/>
            <p:nvPr/>
          </p:nvSpPr>
          <p:spPr>
            <a:xfrm>
              <a:off x="3988713" y="5305441"/>
              <a:ext cx="825706" cy="30899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rgbClr val="000000"/>
                  </a:solidFill>
                  <a:sym typeface="Calibri"/>
                </a:rPr>
                <a:t>弹性伸缩</a:t>
              </a:r>
            </a:p>
          </p:txBody>
        </p:sp>
        <p:cxnSp>
          <p:nvCxnSpPr>
            <p:cNvPr id="32" name="肘形连接符 31"/>
            <p:cNvCxnSpPr/>
            <p:nvPr/>
          </p:nvCxnSpPr>
          <p:spPr>
            <a:xfrm rot="5400000" flipH="1" flipV="1">
              <a:off x="3065914" y="1918033"/>
              <a:ext cx="3706231" cy="4745015"/>
            </a:xfrm>
            <a:prstGeom prst="bentConnector4">
              <a:avLst>
                <a:gd name="adj1" fmla="val -15637"/>
                <a:gd name="adj2" fmla="val 107506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3977532" y="6122290"/>
              <a:ext cx="0" cy="608118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TextBox 29"/>
            <p:cNvSpPr txBox="1"/>
            <p:nvPr/>
          </p:nvSpPr>
          <p:spPr>
            <a:xfrm>
              <a:off x="5466039" y="6404985"/>
              <a:ext cx="825706" cy="3073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rgbClr val="000000"/>
                  </a:solidFill>
                  <a:sym typeface="Calibri"/>
                </a:rPr>
                <a:t>更新拓扑</a:t>
              </a:r>
            </a:p>
          </p:txBody>
        </p:sp>
        <p:sp>
          <p:nvSpPr>
            <p:cNvPr id="35" name="流程图: 过程 34"/>
            <p:cNvSpPr/>
            <p:nvPr/>
          </p:nvSpPr>
          <p:spPr>
            <a:xfrm>
              <a:off x="5167380" y="4705540"/>
              <a:ext cx="1063675" cy="414178"/>
            </a:xfrm>
            <a:prstGeom prst="flowChartProcess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lIns="45719" tIns="45719" rIns="45719" bIns="45719" spcCol="38100" anchor="ctr" anchorCtr="1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solidFill>
                    <a:srgbClr val="000000"/>
                  </a:solidFill>
                  <a:cs typeface="Calibri"/>
                </a:rPr>
                <a:t>Alarm</a:t>
              </a:r>
            </a:p>
          </p:txBody>
        </p:sp>
        <p:cxnSp>
          <p:nvCxnSpPr>
            <p:cNvPr id="36" name="直接箭头连接符 35"/>
            <p:cNvCxnSpPr>
              <a:stCxn id="10" idx="3"/>
              <a:endCxn id="35" idx="1"/>
            </p:cNvCxnSpPr>
            <p:nvPr/>
          </p:nvCxnSpPr>
          <p:spPr>
            <a:xfrm>
              <a:off x="4509371" y="4909342"/>
              <a:ext cx="658009" cy="3287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TextBox 32"/>
            <p:cNvSpPr txBox="1"/>
            <p:nvPr/>
          </p:nvSpPr>
          <p:spPr>
            <a:xfrm>
              <a:off x="4613182" y="4613502"/>
              <a:ext cx="606902" cy="3073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rgbClr val="000000"/>
                  </a:solidFill>
                  <a:sym typeface="Calibri"/>
                </a:rPr>
                <a:t>报警</a:t>
              </a:r>
            </a:p>
          </p:txBody>
        </p:sp>
        <p:cxnSp>
          <p:nvCxnSpPr>
            <p:cNvPr id="38" name="肘形连接符 37"/>
            <p:cNvCxnSpPr/>
            <p:nvPr/>
          </p:nvCxnSpPr>
          <p:spPr>
            <a:xfrm rot="5400000" flipH="1">
              <a:off x="1830771" y="4326504"/>
              <a:ext cx="525940" cy="3151099"/>
            </a:xfrm>
            <a:prstGeom prst="bentConnector3">
              <a:avLst>
                <a:gd name="adj1" fmla="val -43521"/>
              </a:avLst>
            </a:prstGeom>
            <a:noFill/>
            <a:ln w="12700" cap="flat">
              <a:solidFill>
                <a:srgbClr val="92D050"/>
              </a:solidFill>
              <a:prstDash val="solid"/>
              <a:miter lim="8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268624" y="6143656"/>
              <a:ext cx="0" cy="244891"/>
            </a:xfrm>
            <a:prstGeom prst="line">
              <a:avLst/>
            </a:prstGeom>
            <a:noFill/>
            <a:ln w="12700" cap="flat">
              <a:solidFill>
                <a:srgbClr val="92D050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" name="TextBox 35"/>
            <p:cNvSpPr txBox="1"/>
            <p:nvPr/>
          </p:nvSpPr>
          <p:spPr>
            <a:xfrm>
              <a:off x="666724" y="6079560"/>
              <a:ext cx="825706" cy="30899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rgbClr val="000000"/>
                  </a:solidFill>
                  <a:sym typeface="Calibri"/>
                </a:rPr>
                <a:t>获取实例</a:t>
              </a:r>
            </a:p>
          </p:txBody>
        </p:sp>
      </p:grpSp>
      <p:sp>
        <p:nvSpPr>
          <p:cNvPr id="62" name="圆角矩形 61"/>
          <p:cNvSpPr/>
          <p:nvPr/>
        </p:nvSpPr>
        <p:spPr bwMode="auto">
          <a:xfrm>
            <a:off x="1422921" y="3456111"/>
            <a:ext cx="2459674" cy="371428"/>
          </a:xfrm>
          <a:prstGeom prst="roundRect">
            <a:avLst/>
          </a:prstGeom>
          <a:noFill/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3" name="TextBox 402"/>
          <p:cNvSpPr txBox="1">
            <a:spLocks noChangeArrowheads="1"/>
          </p:cNvSpPr>
          <p:nvPr/>
        </p:nvSpPr>
        <p:spPr bwMode="auto">
          <a:xfrm>
            <a:off x="3583161" y="3456111"/>
            <a:ext cx="588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100" dirty="0" smtClean="0">
                <a:solidFill>
                  <a:schemeClr val="accent6"/>
                </a:solidFill>
              </a:rPr>
              <a:t>Group2</a:t>
            </a:r>
            <a:endParaRPr lang="zh-CN" altLang="en-US" sz="1100" dirty="0">
              <a:solidFill>
                <a:schemeClr val="accent6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679505" y="1151855"/>
            <a:ext cx="403244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读写流程：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获取集群拓扑结构，即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的映射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根据一致性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0-16383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定位处理该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shard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根据读写策略找到对应的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，根据连接配置建立连接并进行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监测客户端心跳在线情况以及版本应用信息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21" y="3456111"/>
            <a:ext cx="3888432" cy="200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矩形 65"/>
          <p:cNvSpPr/>
          <p:nvPr/>
        </p:nvSpPr>
        <p:spPr>
          <a:xfrm>
            <a:off x="414809" y="863823"/>
            <a:ext cx="57594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Jingdong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Memory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DataBase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（京东内存数据库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一款提供高性能，高可用，高可扩展的分布式缓存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7690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JIMDB</a:t>
            </a:r>
            <a:r>
              <a:rPr kumimoji="1" lang="zh-CN" altLang="en-US" dirty="0"/>
              <a:t>原理与最佳实践</a:t>
            </a:r>
            <a:endParaRPr kumimoji="1" lang="en-US" altLang="zh-CN" dirty="0"/>
          </a:p>
        </p:txBody>
      </p:sp>
      <p:sp>
        <p:nvSpPr>
          <p:cNvPr id="69" name="矩形 68"/>
          <p:cNvSpPr/>
          <p:nvPr/>
        </p:nvSpPr>
        <p:spPr>
          <a:xfrm>
            <a:off x="384895" y="790262"/>
            <a:ext cx="1123324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数据量巨大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业务场景：使用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当队列，但没有考虑队列大小或者队列积压等情况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引发问题：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、无法扩容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、迁移、升级会造成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长时间阻塞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、执行获取大量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的命令时会阻塞其他命令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解决方案：拆分大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</a:p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业务场景：某业务团队曾使用一个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存放所有黑名单数据，每一次业务请求都会去看是否在黑名单里，量上去之后，发现对这个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的访问成为整个系统的瓶颈，原因在于打满了所在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的带宽，阻塞该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的其他命令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引发问题：阻塞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上其他所有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的访问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变小，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84895" y="2878494"/>
            <a:ext cx="1058557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业务场景：秒杀等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引发问题：无法通过增加分片数提升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ops</a:t>
            </a: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、增加副本、分担流量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、不要求强一致的用户，可以启用客户端本地缓存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、调整连接池，保持少量空闲链接应对流量突增情况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业务场景：某业务团队读如果没有命中，则立刻向缓存里重新写数据，在业务量比较大并且没有对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里的数据预热等情况下，造成写流量井喷，引发全量同步，数据淘汰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引发问题：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、触发全量同步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、分片迅速被打满，触发数据淘汰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解决方案：存在热写且能够容忍数据丢失的情况，可以考虑去掉所有的从组，避免触发全量同步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84895" y="5254758"/>
            <a:ext cx="575945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命令代替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避免一次业务调用大量访问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JIMDB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8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JIMDB</a:t>
            </a:r>
            <a:r>
              <a:rPr kumimoji="1" lang="zh-CN" altLang="en-US" dirty="0"/>
              <a:t>原理与最佳实践</a:t>
            </a:r>
            <a:endParaRPr kumimoji="1"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864493" y="3841119"/>
            <a:ext cx="99371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管理</a:t>
            </a:r>
            <a:r>
              <a:rPr lang="zh-CN" altLang="en-US" dirty="0" smtClean="0"/>
              <a:t>端  ： 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://jimdb.jd.com</a:t>
            </a:r>
            <a:endParaRPr lang="en-US" altLang="zh-CN" dirty="0" smtClean="0"/>
          </a:p>
          <a:p>
            <a:r>
              <a:rPr lang="zh-CN" altLang="en-US" dirty="0" smtClean="0"/>
              <a:t>文档</a:t>
            </a:r>
            <a:r>
              <a:rPr lang="zh-CN" altLang="en-US" dirty="0"/>
              <a:t>主页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3"/>
              </a:rPr>
              <a:t> </a:t>
            </a:r>
            <a:r>
              <a:rPr lang="en-US" altLang="zh-CN" dirty="0">
                <a:hlinkClick r:id="rId4"/>
              </a:rPr>
              <a:t>http://tigcms.jd.com/store/jimdb___r1hmv9Lx7</a:t>
            </a:r>
            <a:r>
              <a:rPr lang="en-US" altLang="zh-CN" dirty="0" smtClean="0"/>
              <a:t> </a:t>
            </a:r>
          </a:p>
          <a:p>
            <a:r>
              <a:rPr lang="zh-CN" altLang="en-US" dirty="0" smtClean="0"/>
              <a:t>最佳实践：</a:t>
            </a:r>
            <a:r>
              <a:rPr lang="en-US" altLang="zh-CN" dirty="0" smtClean="0">
                <a:hlinkClick r:id="rId5"/>
              </a:rPr>
              <a:t> </a:t>
            </a:r>
            <a:r>
              <a:rPr lang="en-US" altLang="zh-CN" dirty="0">
                <a:hlinkClick r:id="rId6"/>
              </a:rPr>
              <a:t>https://cf.jd.com/pages/</a:t>
            </a:r>
            <a:r>
              <a:rPr lang="en-US" altLang="zh-CN" dirty="0" err="1">
                <a:hlinkClick r:id="rId6"/>
              </a:rPr>
              <a:t>viewpage.action?pageId</a:t>
            </a:r>
            <a:r>
              <a:rPr lang="en-US" altLang="zh-CN" dirty="0">
                <a:hlinkClick r:id="rId6"/>
              </a:rPr>
              <a:t>=190007729</a:t>
            </a:r>
            <a:r>
              <a:rPr lang="en-US" altLang="zh-CN" dirty="0" smtClean="0"/>
              <a:t> </a:t>
            </a:r>
          </a:p>
          <a:p>
            <a:r>
              <a:rPr lang="zh-CN" altLang="en-US" dirty="0" smtClean="0"/>
              <a:t>用户手册：</a:t>
            </a:r>
            <a:r>
              <a:rPr lang="en-US" altLang="zh-CN" dirty="0">
                <a:hlinkClick r:id="rId7"/>
              </a:rPr>
              <a:t>http://tigcms.jd.com/details/SkyNbL9Z7.html</a:t>
            </a:r>
            <a:r>
              <a:rPr lang="en-US" altLang="zh-CN" dirty="0" smtClean="0"/>
              <a:t></a:t>
            </a:r>
          </a:p>
          <a:p>
            <a:r>
              <a:rPr lang="zh-CN" altLang="en-US" dirty="0" smtClean="0"/>
              <a:t>常见</a:t>
            </a:r>
            <a:r>
              <a:rPr lang="zh-CN" altLang="en-US" dirty="0"/>
              <a:t>问题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8"/>
              </a:rPr>
              <a:t>http://tigcms.jd.com/details/rkI6lfC-7.html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32445" y="3384103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2445" y="863823"/>
            <a:ext cx="89289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dirty="0" smtClean="0"/>
              <a:t>缓存</a:t>
            </a:r>
            <a:r>
              <a:rPr lang="zh-CN" altLang="en-US" dirty="0"/>
              <a:t>访问频率高、变化频率低的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 smtClean="0"/>
              <a:t>在</a:t>
            </a:r>
            <a:r>
              <a:rPr lang="zh-CN" altLang="en-US" dirty="0"/>
              <a:t>一致性要求不</a:t>
            </a:r>
            <a:r>
              <a:rPr lang="zh-CN" altLang="en-US" dirty="0" smtClean="0"/>
              <a:t>高的</a:t>
            </a:r>
            <a:r>
              <a:rPr lang="zh-CN" altLang="en-US" dirty="0"/>
              <a:t>情景下，数据层读服务必须加</a:t>
            </a:r>
            <a:r>
              <a:rPr lang="zh-CN" altLang="en-US" dirty="0" smtClean="0"/>
              <a:t>缓存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 smtClean="0"/>
              <a:t>调用</a:t>
            </a:r>
            <a:r>
              <a:rPr lang="zh-CN" altLang="en-US" dirty="0"/>
              <a:t>大量的外部读服务拼装结果的需要加</a:t>
            </a:r>
            <a:r>
              <a:rPr lang="zh-CN" altLang="en-US" dirty="0" smtClean="0"/>
              <a:t>缓存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 smtClean="0"/>
              <a:t>缓存</a:t>
            </a:r>
            <a:r>
              <a:rPr lang="zh-CN" altLang="en-US" dirty="0"/>
              <a:t>数据要尽可能的贴近用户端，尽量高的从各类缓存中命中数据，而不是访问</a:t>
            </a:r>
            <a:r>
              <a:rPr lang="zh-CN" altLang="en-US" dirty="0" smtClean="0"/>
              <a:t>数据库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325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BC39EE-1937-4746-8263-0B4BBA066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469" y="144091"/>
            <a:ext cx="3240360" cy="43170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数据类型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32445" y="741293"/>
            <a:ext cx="1584176" cy="338554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基本数据类型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" y="1223863"/>
            <a:ext cx="4824536" cy="4032448"/>
          </a:xfrm>
          <a:prstGeom prst="rect">
            <a:avLst/>
          </a:prstGeom>
          <a:ln>
            <a:solidFill>
              <a:srgbClr val="E31D1A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5545013" y="741293"/>
            <a:ext cx="1728192" cy="338554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典型应用实践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5013" y="1223863"/>
            <a:ext cx="5544616" cy="3970318"/>
          </a:xfrm>
          <a:prstGeom prst="rect">
            <a:avLst/>
          </a:prstGeom>
          <a:noFill/>
          <a:ln w="12700">
            <a:solidFill>
              <a:srgbClr val="E31D1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切割方式：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split &gt; StringTokenizer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indexOf+substring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，耗时依次递减少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判断开始和结尾：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startsWith/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endsWith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charAt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，耗时依次递减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累加：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””+””&gt; StringBuffer &gt; StringBuilder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，耗时依次递减，推荐预先初始化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StringBuffer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StringBuilder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Integer</a:t>
            </a:r>
            <a:r>
              <a:rPr lang="zh-CN" altLang="en-US" sz="1400" b="1" dirty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</a:t>
            </a:r>
            <a:r>
              <a:rPr lang="zh-CN" altLang="en-US" sz="14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(-126~127)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的数值缓存，缓存数值区间内借助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判断相等，区间之外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400997" y="647799"/>
            <a:ext cx="0" cy="5832376"/>
          </a:xfrm>
          <a:prstGeom prst="line">
            <a:avLst/>
          </a:prstGeom>
          <a:ln>
            <a:solidFill>
              <a:srgbClr val="E31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39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ES</a:t>
            </a:r>
            <a:r>
              <a:rPr kumimoji="1" lang="zh-CN" altLang="en-US" dirty="0"/>
              <a:t>应用与最佳实践</a:t>
            </a:r>
          </a:p>
        </p:txBody>
      </p:sp>
      <p:sp>
        <p:nvSpPr>
          <p:cNvPr id="6" name="矩形 5"/>
          <p:cNvSpPr/>
          <p:nvPr/>
        </p:nvSpPr>
        <p:spPr>
          <a:xfrm>
            <a:off x="414809" y="1007839"/>
            <a:ext cx="97210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Elasticsearch</a:t>
            </a:r>
            <a:r>
              <a:rPr lang="en-US" altLang="zh-CN" dirty="0" smtClean="0"/>
              <a:t> </a:t>
            </a:r>
            <a:r>
              <a:rPr lang="zh-CN" altLang="en-US" dirty="0"/>
              <a:t>是一个基于</a:t>
            </a:r>
            <a:r>
              <a:rPr lang="en-US" altLang="zh-CN" dirty="0" err="1"/>
              <a:t>Lucene</a:t>
            </a:r>
            <a:r>
              <a:rPr lang="zh-CN" altLang="en-US" dirty="0"/>
              <a:t>的分布式、可扩展、近实时的搜索与</a:t>
            </a:r>
            <a:r>
              <a:rPr lang="zh-CN" altLang="en-US" dirty="0" smtClean="0"/>
              <a:t>数据分析</a:t>
            </a:r>
            <a:r>
              <a:rPr lang="zh-CN" altLang="en-US" dirty="0"/>
              <a:t>引擎。 它能从项目一开始就赋予你的数据以搜索、分析和探索的</a:t>
            </a:r>
            <a:r>
              <a:rPr lang="zh-CN" altLang="en-US" dirty="0" smtClean="0"/>
              <a:t>能力</a:t>
            </a:r>
            <a:r>
              <a:rPr lang="zh-CN" altLang="en-US" dirty="0"/>
              <a:t>。</a:t>
            </a:r>
            <a:r>
              <a:rPr lang="zh-CN" altLang="en-US" dirty="0" smtClean="0"/>
              <a:t>实时</a:t>
            </a:r>
            <a:r>
              <a:rPr lang="zh-CN" altLang="en-US" dirty="0"/>
              <a:t>搜索，</a:t>
            </a:r>
            <a:r>
              <a:rPr lang="zh-CN" altLang="en-US" dirty="0" smtClean="0"/>
              <a:t>稳定</a:t>
            </a:r>
            <a:r>
              <a:rPr lang="zh-CN" altLang="en-US" dirty="0"/>
              <a:t>，可靠，快速，安装使用方便。</a:t>
            </a:r>
            <a:r>
              <a:rPr lang="en-US" altLang="zh-CN" dirty="0" err="1"/>
              <a:t>Elasticsearch</a:t>
            </a:r>
            <a:r>
              <a:rPr lang="en-US" altLang="zh-CN" dirty="0"/>
              <a:t> </a:t>
            </a:r>
            <a:r>
              <a:rPr lang="zh-CN" altLang="en-US" dirty="0"/>
              <a:t>可以横向扩展至数百（甚至数千）的 服务器节点，同时可以处理</a:t>
            </a:r>
            <a:r>
              <a:rPr lang="en-US" altLang="zh-CN" dirty="0"/>
              <a:t>PB</a:t>
            </a:r>
            <a:r>
              <a:rPr lang="zh-CN" altLang="en-US" dirty="0"/>
              <a:t>级数</a:t>
            </a:r>
            <a:r>
              <a:rPr lang="zh-CN" altLang="en-US" dirty="0" smtClean="0"/>
              <a:t>据。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46857" y="3456111"/>
            <a:ext cx="9937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管理</a:t>
            </a:r>
            <a:r>
              <a:rPr lang="zh-CN" altLang="en-US" dirty="0" smtClean="0"/>
              <a:t>端  ： </a:t>
            </a:r>
            <a:r>
              <a:rPr lang="en-US" altLang="zh-CN" dirty="0" smtClean="0">
                <a:hlinkClick r:id="rId2"/>
              </a:rPr>
              <a:t>http://</a:t>
            </a:r>
            <a:r>
              <a:rPr lang="en-US" altLang="zh-CN" dirty="0">
                <a:hlinkClick r:id="rId2"/>
              </a:rPr>
              <a:t>esm</a:t>
            </a:r>
            <a:r>
              <a:rPr lang="en-US" altLang="zh-CN" dirty="0" smtClean="0">
                <a:hlinkClick r:id="rId2"/>
              </a:rPr>
              <a:t>.jd.com</a:t>
            </a:r>
            <a:endParaRPr lang="en-US" altLang="zh-CN" dirty="0" smtClean="0"/>
          </a:p>
          <a:p>
            <a:r>
              <a:rPr lang="zh-CN" altLang="en-US" dirty="0" smtClean="0"/>
              <a:t>入门指南：</a:t>
            </a:r>
            <a:r>
              <a:rPr lang="en-US" altLang="zh-CN" dirty="0" smtClean="0">
                <a:hlinkClick r:id="rId3"/>
              </a:rPr>
              <a:t> </a:t>
            </a:r>
            <a:r>
              <a:rPr lang="en-US" altLang="zh-CN" dirty="0">
                <a:hlinkClick r:id="rId4"/>
              </a:rPr>
              <a:t>http://jpcloud.jd.com/pages/</a:t>
            </a:r>
            <a:r>
              <a:rPr lang="en-US" altLang="zh-CN" dirty="0" err="1">
                <a:hlinkClick r:id="rId4"/>
              </a:rPr>
              <a:t>viewpage.action?pageId</a:t>
            </a:r>
            <a:r>
              <a:rPr lang="en-US" altLang="zh-CN" dirty="0">
                <a:hlinkClick r:id="rId4"/>
              </a:rPr>
              <a:t>=19952708</a:t>
            </a:r>
            <a:r>
              <a:rPr lang="en-US" altLang="zh-CN" dirty="0" smtClean="0"/>
              <a:t> </a:t>
            </a:r>
          </a:p>
          <a:p>
            <a:r>
              <a:rPr lang="zh-CN" altLang="en-US" dirty="0" smtClean="0"/>
              <a:t>开发示例：</a:t>
            </a:r>
            <a:r>
              <a:rPr lang="en-US" altLang="zh-CN" dirty="0">
                <a:hlinkClick r:id="rId5"/>
              </a:rPr>
              <a:t>http://</a:t>
            </a:r>
            <a:r>
              <a:rPr lang="en-US" altLang="zh-CN" dirty="0" smtClean="0">
                <a:hlinkClick r:id="rId5"/>
              </a:rPr>
              <a:t>jpcloud.jd.com/pages/viewpage.action?pageId=24708104</a:t>
            </a:r>
            <a:endParaRPr lang="en-US" altLang="zh-CN" dirty="0" smtClean="0"/>
          </a:p>
          <a:p>
            <a:r>
              <a:rPr lang="zh-CN" altLang="en-US" dirty="0" smtClean="0"/>
              <a:t>常见</a:t>
            </a:r>
            <a:r>
              <a:rPr lang="zh-CN" altLang="en-US" dirty="0"/>
              <a:t>问题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6"/>
              </a:rPr>
              <a:t>http://jpcloud.jd.com/display/cloud/ES+FAQ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14809" y="2736031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1904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JMQ</a:t>
            </a:r>
            <a:r>
              <a:rPr kumimoji="1" lang="zh-CN" altLang="en-US" dirty="0"/>
              <a:t>应用与最佳实践</a:t>
            </a:r>
            <a:endParaRPr kumimoji="1"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391358" y="1821315"/>
            <a:ext cx="63209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主要作用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解耦，可以很好地</a:t>
            </a:r>
            <a:r>
              <a:rPr lang="zh-CN" altLang="en-US" dirty="0"/>
              <a:t>解耦</a:t>
            </a:r>
            <a:r>
              <a:rPr lang="zh-CN" altLang="en-US" dirty="0" smtClean="0"/>
              <a:t>系统的依赖关系</a:t>
            </a:r>
            <a:endParaRPr lang="en-US" altLang="zh-CN" dirty="0" smtClean="0"/>
          </a:p>
          <a:p>
            <a:r>
              <a:rPr lang="zh-CN" altLang="en-US" dirty="0" smtClean="0"/>
              <a:t>       并发，消息生产和消费互不影响，都可以并发处理</a:t>
            </a:r>
            <a:endParaRPr lang="en-US" altLang="zh-CN" dirty="0"/>
          </a:p>
          <a:p>
            <a:r>
              <a:rPr lang="en-US" altLang="zh-CN" dirty="0" smtClean="0"/>
              <a:t>       </a:t>
            </a:r>
            <a:r>
              <a:rPr lang="zh-CN" altLang="en-US" dirty="0" smtClean="0"/>
              <a:t>缓冲，起到了削峰填谷的作用，保证系统稳定性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09513" y="790262"/>
            <a:ext cx="885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JMQ(JD Message Queue)</a:t>
            </a:r>
          </a:p>
          <a:p>
            <a:r>
              <a:rPr lang="en-US" altLang="zh-CN" dirty="0" smtClean="0"/>
              <a:t>    </a:t>
            </a:r>
            <a:r>
              <a:rPr lang="zh-CN" altLang="en-US" sz="1800" dirty="0" smtClean="0"/>
              <a:t>是一种</a:t>
            </a:r>
            <a:r>
              <a:rPr lang="zh-CN" altLang="en-US" b="1" dirty="0" smtClean="0">
                <a:solidFill>
                  <a:srgbClr val="E2231A"/>
                </a:solidFill>
              </a:rPr>
              <a:t>高效、可靠、安全、弹性</a:t>
            </a:r>
            <a:r>
              <a:rPr lang="zh-CN" altLang="en-US" sz="1800" dirty="0" smtClean="0"/>
              <a:t>的分布式消息服务。他能够帮助应用开发者在他们应用的分布式组件上自由地传递数据，构建</a:t>
            </a:r>
            <a:r>
              <a:rPr lang="zh-CN" altLang="en-US" b="1" dirty="0" smtClean="0">
                <a:solidFill>
                  <a:srgbClr val="E2231A"/>
                </a:solidFill>
              </a:rPr>
              <a:t>松耦合</a:t>
            </a:r>
            <a:r>
              <a:rPr lang="zh-CN" altLang="en-US" sz="1800" dirty="0" smtClean="0"/>
              <a:t>系统。</a:t>
            </a:r>
            <a:endParaRPr lang="en-US" altLang="zh-CN" sz="18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1358" y="3160144"/>
            <a:ext cx="7200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消费方必须设置应答超时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0"/>
              </a:spcBef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过程需要做防重处理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如果消息未成功处理要抛出异常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注意处理列表里的每一条消息</a:t>
            </a:r>
          </a:p>
          <a:p>
            <a:pPr lvl="1">
              <a:spcBef>
                <a:spcPct val="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不要依赖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JMQ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重试服务做业务处理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发布者注意事项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方法抛异常时说明消息未发送成功，要做好</a:t>
            </a:r>
            <a:r>
              <a:rPr lang="zh-CN" altLang="en-US" sz="18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异常处理</a:t>
            </a:r>
            <a:endParaRPr lang="en-US" altLang="zh-CN" sz="1800" dirty="0" smtClean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太长（业务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不能超过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），归档时截取前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694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JMQ</a:t>
            </a:r>
            <a:r>
              <a:rPr kumimoji="1" lang="zh-CN" altLang="en-US" dirty="0"/>
              <a:t>应用与最佳实践</a:t>
            </a:r>
            <a:endParaRPr kumimoji="1"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792485" y="1522926"/>
            <a:ext cx="9937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管理</a:t>
            </a:r>
            <a:r>
              <a:rPr lang="zh-CN" altLang="en-US" dirty="0" smtClean="0"/>
              <a:t>端  ： </a:t>
            </a:r>
            <a:r>
              <a:rPr lang="en-US" altLang="zh-CN" dirty="0" smtClean="0">
                <a:hlinkClick r:id="rId2"/>
              </a:rPr>
              <a:t>http://jmq.jd.com</a:t>
            </a:r>
            <a:endParaRPr lang="en-US" altLang="zh-CN" dirty="0" smtClean="0"/>
          </a:p>
          <a:p>
            <a:r>
              <a:rPr lang="zh-CN" altLang="en-US" dirty="0" smtClean="0"/>
              <a:t>使用手册： </a:t>
            </a:r>
            <a:r>
              <a:rPr lang="en-US" altLang="zh-CN" dirty="0">
                <a:hlinkClick r:id="rId3"/>
              </a:rPr>
              <a:t>http://jpcloud.jd.com/pages/viewpage.action?pageId=15358238</a:t>
            </a:r>
            <a:endParaRPr lang="en-US" altLang="zh-CN" dirty="0" smtClean="0"/>
          </a:p>
          <a:p>
            <a:r>
              <a:rPr lang="zh-CN" altLang="en-US" dirty="0" smtClean="0"/>
              <a:t>入门指南：</a:t>
            </a:r>
            <a:r>
              <a:rPr lang="en-US" altLang="zh-CN" dirty="0" smtClean="0">
                <a:hlinkClick r:id="rId4"/>
              </a:rPr>
              <a:t> </a:t>
            </a:r>
            <a:r>
              <a:rPr lang="en-US" altLang="zh-CN" dirty="0">
                <a:hlinkClick r:id="rId5"/>
              </a:rPr>
              <a:t>http://jpcloud.jd.com/pages/</a:t>
            </a:r>
            <a:r>
              <a:rPr lang="en-US" altLang="zh-CN" dirty="0" err="1">
                <a:hlinkClick r:id="rId5"/>
              </a:rPr>
              <a:t>viewpage.action?pageId</a:t>
            </a:r>
            <a:r>
              <a:rPr lang="en-US" altLang="zh-CN" dirty="0">
                <a:hlinkClick r:id="rId5"/>
              </a:rPr>
              <a:t>=13507007</a:t>
            </a:r>
            <a:r>
              <a:rPr lang="en-US" altLang="zh-CN" dirty="0" smtClean="0"/>
              <a:t> </a:t>
            </a:r>
          </a:p>
          <a:p>
            <a:r>
              <a:rPr lang="zh-CN" altLang="en-US" dirty="0" smtClean="0"/>
              <a:t>常见</a:t>
            </a:r>
            <a:r>
              <a:rPr lang="zh-CN" altLang="en-US" dirty="0"/>
              <a:t>问题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6"/>
              </a:rPr>
              <a:t>http://jpcloud.jd.com/pages/viewpage.action?pageId=13507055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60437" y="802846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29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lang="en-US" altLang="zh-CN" b="0" dirty="0"/>
              <a:t>DUCC</a:t>
            </a:r>
            <a:r>
              <a:rPr kumimoji="1" lang="zh-CN" altLang="en-US" dirty="0"/>
              <a:t>应用与最佳实践</a:t>
            </a:r>
          </a:p>
        </p:txBody>
      </p:sp>
      <p:sp>
        <p:nvSpPr>
          <p:cNvPr id="5" name="矩形 4"/>
          <p:cNvSpPr/>
          <p:nvPr/>
        </p:nvSpPr>
        <p:spPr>
          <a:xfrm>
            <a:off x="418253" y="800467"/>
            <a:ext cx="107291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/>
              <a:t>DUCC</a:t>
            </a:r>
            <a:r>
              <a:rPr lang="zh-CN" altLang="en-US" sz="1800" dirty="0"/>
              <a:t>是全新的分布式配置中心，具有如下</a:t>
            </a:r>
            <a:r>
              <a:rPr lang="zh-CN" altLang="en-US" sz="1800" dirty="0" smtClean="0"/>
              <a:t>特点</a:t>
            </a:r>
            <a:endParaRPr lang="en-US" altLang="zh-CN" sz="1800" dirty="0"/>
          </a:p>
          <a:p>
            <a:pPr marL="457200" indent="-457200">
              <a:buAutoNum type="arabicPeriod"/>
            </a:pPr>
            <a:r>
              <a:rPr lang="zh-CN" altLang="en-US" sz="1800" dirty="0" smtClean="0"/>
              <a:t>灵活</a:t>
            </a:r>
            <a:r>
              <a:rPr lang="zh-CN" altLang="en-US" sz="1800" dirty="0"/>
              <a:t>的配置模型(空间、配置和环境)，配置发布后能够准实时推送到应用</a:t>
            </a:r>
            <a:r>
              <a:rPr lang="zh-CN" altLang="en-US" sz="1800" dirty="0" smtClean="0"/>
              <a:t>端</a:t>
            </a:r>
            <a:endParaRPr lang="en-US" altLang="zh-CN" sz="1800" dirty="0"/>
          </a:p>
          <a:p>
            <a:pPr marL="457200" indent="-457200">
              <a:buAutoNum type="arabicPeriod"/>
            </a:pPr>
            <a:r>
              <a:rPr lang="zh-CN" altLang="en-US" sz="1800" dirty="0" smtClean="0"/>
              <a:t>基于</a:t>
            </a:r>
            <a:r>
              <a:rPr lang="zh-CN" altLang="en-US" sz="1800" dirty="0"/>
              <a:t>应用为空间或配置进行授权 </a:t>
            </a:r>
            <a:endParaRPr lang="en-US" altLang="zh-CN" sz="1800" dirty="0"/>
          </a:p>
          <a:p>
            <a:pPr marL="457200" indent="-457200">
              <a:buAutoNum type="arabicPeriod"/>
            </a:pPr>
            <a:r>
              <a:rPr lang="zh-CN" altLang="en-US" sz="1800" dirty="0" smtClean="0"/>
              <a:t>支持</a:t>
            </a:r>
            <a:r>
              <a:rPr lang="zh-CN" altLang="en-US" sz="1800" dirty="0"/>
              <a:t>多环境(或称分组)，分组可以</a:t>
            </a:r>
            <a:r>
              <a:rPr lang="zh-CN" altLang="en-US" sz="1800" dirty="0" smtClean="0"/>
              <a:t>合并</a:t>
            </a:r>
            <a:endParaRPr lang="en-US" altLang="zh-CN" sz="1800" dirty="0"/>
          </a:p>
          <a:p>
            <a:pPr marL="457200" indent="-457200">
              <a:buAutoNum type="arabicPeriod"/>
            </a:pPr>
            <a:r>
              <a:rPr lang="zh-CN" altLang="en-US" sz="1800" dirty="0" smtClean="0"/>
              <a:t>支持</a:t>
            </a:r>
            <a:r>
              <a:rPr lang="zh-CN" altLang="en-US" sz="1800" dirty="0"/>
              <a:t>历史版本回滚，方案管理</a:t>
            </a:r>
            <a:r>
              <a:rPr lang="zh-CN" altLang="en-US" sz="1800" dirty="0" smtClean="0"/>
              <a:t>操作</a:t>
            </a:r>
            <a:endParaRPr lang="en-US" altLang="zh-CN" sz="1800" dirty="0"/>
          </a:p>
          <a:p>
            <a:pPr marL="457200" indent="-457200">
              <a:buAutoNum type="arabicPeriod"/>
            </a:pPr>
            <a:r>
              <a:rPr lang="zh-CN" altLang="en-US" sz="1800" dirty="0" smtClean="0"/>
              <a:t>内置</a:t>
            </a:r>
            <a:r>
              <a:rPr lang="zh-CN" altLang="en-US" sz="1800" dirty="0"/>
              <a:t>强大的基于插件的数据绑定框架，支持基本类型、集合、Map、数组、XML、JSON、ENUM、构造函数等</a:t>
            </a:r>
            <a:r>
              <a:rPr lang="zh-CN" altLang="en-US" sz="1800" dirty="0" smtClean="0"/>
              <a:t>转换</a:t>
            </a:r>
            <a:endParaRPr lang="en-US" altLang="zh-CN" sz="1800" dirty="0"/>
          </a:p>
        </p:txBody>
      </p:sp>
      <p:sp>
        <p:nvSpPr>
          <p:cNvPr id="6" name="矩形 5"/>
          <p:cNvSpPr/>
          <p:nvPr/>
        </p:nvSpPr>
        <p:spPr>
          <a:xfrm>
            <a:off x="850301" y="3752795"/>
            <a:ext cx="9937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管理</a:t>
            </a:r>
            <a:r>
              <a:rPr lang="zh-CN" altLang="en-US" sz="1800" dirty="0" smtClean="0"/>
              <a:t>端  ： </a:t>
            </a:r>
            <a:r>
              <a:rPr lang="en-US" altLang="zh-CN" sz="1800" dirty="0" smtClean="0">
                <a:hlinkClick r:id="rId2"/>
              </a:rPr>
              <a:t>http://ducc.jd.com</a:t>
            </a:r>
            <a:endParaRPr lang="en-US" altLang="zh-CN" sz="1800" dirty="0" smtClean="0"/>
          </a:p>
          <a:p>
            <a:r>
              <a:rPr lang="zh-CN" altLang="en-US" sz="1800" dirty="0" smtClean="0"/>
              <a:t>使用指南： </a:t>
            </a:r>
            <a:r>
              <a:rPr lang="en-US" altLang="zh-CN" sz="1800" dirty="0">
                <a:hlinkClick r:id="rId3"/>
              </a:rPr>
              <a:t>http://git.jd.com/laf/laf-config/wikis/%</a:t>
            </a:r>
            <a:r>
              <a:rPr lang="en-US" altLang="zh-CN" sz="1800" dirty="0" smtClean="0">
                <a:hlinkClick r:id="rId3"/>
              </a:rPr>
              <a:t>E5%AE%A2%E6%88%B7%E7%AB%AF%E4%BD%BF%E7%94%A8%E6%8C%87%E5%8D%97</a:t>
            </a:r>
            <a:endParaRPr lang="en-US" altLang="zh-CN" sz="1800" dirty="0" smtClean="0"/>
          </a:p>
          <a:p>
            <a:r>
              <a:rPr lang="zh-CN" altLang="en-US" sz="1800" dirty="0" smtClean="0"/>
              <a:t>管理端指南：</a:t>
            </a:r>
            <a:r>
              <a:rPr lang="en-US" altLang="zh-CN" sz="1800" dirty="0" smtClean="0">
                <a:hlinkClick r:id="rId4"/>
              </a:rPr>
              <a:t>http</a:t>
            </a:r>
            <a:r>
              <a:rPr lang="en-US" altLang="zh-CN" sz="1800" dirty="0">
                <a:hlinkClick r:id="rId4"/>
              </a:rPr>
              <a:t>://git.jd.com/laf/laf-config/wikis/%E7%AE%A1%E7%90%86%E7%AB%AF%E6%93%8D%E4%BD%9C%E6%89%8B%E5%86%8C</a:t>
            </a:r>
            <a:endParaRPr lang="en-US" altLang="zh-CN" sz="18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418253" y="3248739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9247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lang="en-US" altLang="zh-CN" b="0" dirty="0"/>
              <a:t>Elastic-Job</a:t>
            </a:r>
            <a:r>
              <a:rPr kumimoji="1" lang="zh-CN" altLang="en-US" dirty="0"/>
              <a:t>应用与最佳实践</a:t>
            </a:r>
          </a:p>
        </p:txBody>
      </p:sp>
      <p:sp>
        <p:nvSpPr>
          <p:cNvPr id="7" name="矩形 6"/>
          <p:cNvSpPr/>
          <p:nvPr/>
        </p:nvSpPr>
        <p:spPr>
          <a:xfrm>
            <a:off x="360437" y="863823"/>
            <a:ext cx="98650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Elastic-Job </a:t>
            </a: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是分布式</a:t>
            </a:r>
            <a:r>
              <a:rPr lang="zh-CN" altLang="en-US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弹性作业</a:t>
            </a: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框架，提供了分布式、并行调度、弹性缩容扩容、支持集中管理和定制化流程型任务。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08" y="2071960"/>
            <a:ext cx="3456384" cy="181758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9011" y="1639912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01579" y="1639912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Job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35" y="2071960"/>
            <a:ext cx="3558876" cy="18002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7003" y="394416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Job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107" y="4304208"/>
            <a:ext cx="3456384" cy="17333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501579" y="3944168"/>
            <a:ext cx="4887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hlinkClick r:id="rId5"/>
              </a:rPr>
              <a:t>http</a:t>
            </a:r>
            <a:r>
              <a:rPr lang="en-US" altLang="zh-CN" sz="1600" dirty="0">
                <a:hlinkClick r:id="rId5"/>
              </a:rPr>
              <a:t>://elasticjob.io/docs/elastic-job-lite/00-overview/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329162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lang="en-US" altLang="zh-CN" b="0" dirty="0"/>
              <a:t>JFS</a:t>
            </a:r>
            <a:r>
              <a:rPr kumimoji="1" lang="zh-CN" altLang="en-US" dirty="0"/>
              <a:t>应用与最佳实践</a:t>
            </a:r>
          </a:p>
        </p:txBody>
      </p:sp>
      <p:sp>
        <p:nvSpPr>
          <p:cNvPr id="17" name="矩形 16"/>
          <p:cNvSpPr/>
          <p:nvPr/>
        </p:nvSpPr>
        <p:spPr>
          <a:xfrm>
            <a:off x="918865" y="2231975"/>
            <a:ext cx="9937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管理</a:t>
            </a:r>
            <a:r>
              <a:rPr lang="zh-CN" altLang="en-US" dirty="0" smtClean="0"/>
              <a:t>端  ： </a:t>
            </a:r>
            <a:r>
              <a:rPr lang="en-US" altLang="zh-CN" dirty="0" smtClean="0">
                <a:hlinkClick r:id="rId2"/>
              </a:rPr>
              <a:t>http://jfs.jd.com</a:t>
            </a:r>
            <a:endParaRPr lang="en-US" altLang="zh-CN" dirty="0" smtClean="0"/>
          </a:p>
          <a:p>
            <a:r>
              <a:rPr lang="zh-CN" altLang="en-US" dirty="0" smtClean="0"/>
              <a:t>使用手册： </a:t>
            </a:r>
            <a:r>
              <a:rPr lang="en-US" altLang="zh-CN" dirty="0">
                <a:hlinkClick r:id="rId3"/>
              </a:rPr>
              <a:t>http://jpcloud.jd.com/pages/viewpage.action?pageId=15358238</a:t>
            </a:r>
            <a:endParaRPr lang="en-US" altLang="zh-CN" dirty="0" smtClean="0"/>
          </a:p>
          <a:p>
            <a:r>
              <a:rPr lang="zh-CN" altLang="en-US" dirty="0" smtClean="0"/>
              <a:t>入门指南：</a:t>
            </a:r>
            <a:r>
              <a:rPr lang="en-US" altLang="zh-CN" dirty="0" smtClean="0">
                <a:hlinkClick r:id="rId4"/>
              </a:rPr>
              <a:t> </a:t>
            </a:r>
            <a:r>
              <a:rPr lang="en-US" altLang="zh-CN" dirty="0">
                <a:hlinkClick r:id="rId5"/>
              </a:rPr>
              <a:t>http://jpcloud.jd.com/pages/</a:t>
            </a:r>
            <a:r>
              <a:rPr lang="en-US" altLang="zh-CN" dirty="0" err="1">
                <a:hlinkClick r:id="rId5"/>
              </a:rPr>
              <a:t>viewpage.action?pageId</a:t>
            </a:r>
            <a:r>
              <a:rPr lang="en-US" altLang="zh-CN" dirty="0">
                <a:hlinkClick r:id="rId5"/>
              </a:rPr>
              <a:t>=13507007</a:t>
            </a:r>
            <a:r>
              <a:rPr lang="en-US" altLang="zh-CN" dirty="0" smtClean="0"/>
              <a:t> </a:t>
            </a:r>
          </a:p>
          <a:p>
            <a:r>
              <a:rPr lang="zh-CN" altLang="en-US" dirty="0" smtClean="0"/>
              <a:t>常见</a:t>
            </a:r>
            <a:r>
              <a:rPr lang="zh-CN" altLang="en-US" dirty="0"/>
              <a:t>问题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6"/>
              </a:rPr>
              <a:t>http://jpcloud.jd.com/pages/viewpage.action?pageId=13507055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14809" y="177263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809" y="935831"/>
            <a:ext cx="69365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JFS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是京东文件存储中间件，包括大小文件存储和图片存储。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21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lang="en-US" altLang="zh-CN" b="0" dirty="0"/>
              <a:t>UMP</a:t>
            </a:r>
            <a:r>
              <a:rPr kumimoji="1" lang="zh-CN" altLang="en-US" dirty="0"/>
              <a:t>应用与最佳实践</a:t>
            </a:r>
          </a:p>
        </p:txBody>
      </p:sp>
      <p:sp>
        <p:nvSpPr>
          <p:cNvPr id="6" name="矩形 5"/>
          <p:cNvSpPr/>
          <p:nvPr/>
        </p:nvSpPr>
        <p:spPr>
          <a:xfrm>
            <a:off x="918865" y="4508936"/>
            <a:ext cx="9937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管理</a:t>
            </a:r>
            <a:r>
              <a:rPr lang="zh-CN" altLang="en-US" sz="1600" dirty="0" smtClean="0"/>
              <a:t>端  ： </a:t>
            </a:r>
            <a:r>
              <a:rPr lang="en-US" altLang="zh-CN" sz="1600" dirty="0" smtClean="0">
                <a:hlinkClick r:id="rId2"/>
              </a:rPr>
              <a:t>http://ump.jd.com</a:t>
            </a:r>
            <a:endParaRPr lang="en-US" altLang="zh-CN" sz="1600" dirty="0" smtClean="0"/>
          </a:p>
          <a:p>
            <a:r>
              <a:rPr lang="zh-CN" altLang="en-US" sz="1600" dirty="0"/>
              <a:t>接入监控侵入</a:t>
            </a:r>
            <a:r>
              <a:rPr lang="zh-CN" altLang="en-US" sz="1600" dirty="0" smtClean="0"/>
              <a:t>式： </a:t>
            </a:r>
            <a:r>
              <a:rPr lang="en-US" altLang="zh-CN" sz="1600" dirty="0">
                <a:hlinkClick r:id="rId3"/>
              </a:rPr>
              <a:t>https://</a:t>
            </a:r>
            <a:r>
              <a:rPr lang="en-US" altLang="zh-CN" sz="1600" dirty="0" smtClean="0">
                <a:hlinkClick r:id="rId3"/>
              </a:rPr>
              <a:t>cf.jd.com/pages/viewpage.action?pageId=73256186</a:t>
            </a:r>
            <a:endParaRPr lang="en-US" altLang="zh-CN" sz="1600" dirty="0" smtClean="0"/>
          </a:p>
          <a:p>
            <a:r>
              <a:rPr lang="zh-CN" altLang="en-US" sz="1600" dirty="0"/>
              <a:t>接入</a:t>
            </a:r>
            <a:r>
              <a:rPr lang="zh-CN" altLang="en-US" sz="1600" dirty="0" smtClean="0"/>
              <a:t>监控注解式：</a:t>
            </a:r>
            <a:r>
              <a:rPr lang="en-US" altLang="zh-CN" sz="1600" dirty="0" smtClean="0"/>
              <a:t> </a:t>
            </a:r>
            <a:r>
              <a:rPr lang="en-US" altLang="zh-CN" sz="1600" dirty="0">
                <a:hlinkClick r:id="rId4"/>
              </a:rPr>
              <a:t>https://cf.jd.com/pages/viewpage.action?pageId=73256505 </a:t>
            </a:r>
            <a:endParaRPr lang="en-US" altLang="zh-CN" sz="1600" dirty="0" smtClean="0"/>
          </a:p>
          <a:p>
            <a:r>
              <a:rPr lang="zh-CN" altLang="en-US" sz="1600" dirty="0"/>
              <a:t>监控接入注解</a:t>
            </a:r>
            <a:r>
              <a:rPr lang="zh-CN" altLang="en-US" sz="1600" dirty="0" smtClean="0"/>
              <a:t>式：</a:t>
            </a:r>
            <a:r>
              <a:rPr lang="en-US" altLang="zh-CN" sz="1600" dirty="0">
                <a:hlinkClick r:id="rId5"/>
              </a:rPr>
              <a:t> https://cf.jd.com/pages/viewpage.action?pageId=73256197 </a:t>
            </a:r>
            <a:endParaRPr lang="en-US" altLang="zh-CN" sz="1600" dirty="0" smtClean="0"/>
          </a:p>
          <a:p>
            <a:r>
              <a:rPr lang="zh-CN" altLang="en-US" sz="1600" dirty="0" smtClean="0"/>
              <a:t>常见</a:t>
            </a:r>
            <a:r>
              <a:rPr lang="zh-CN" altLang="en-US" sz="1600" dirty="0"/>
              <a:t>问题</a:t>
            </a:r>
            <a:r>
              <a:rPr lang="zh-CN" altLang="en-US" sz="1600" dirty="0" smtClean="0"/>
              <a:t>：</a:t>
            </a:r>
            <a:r>
              <a:rPr lang="en-US" altLang="zh-CN" sz="1600" dirty="0">
                <a:hlinkClick r:id="rId6"/>
              </a:rPr>
              <a:t> https://cf.jd.com/pages/viewpage.action?pageId=73251808</a:t>
            </a:r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414809" y="4051920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4809" y="935831"/>
            <a:ext cx="928903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UMP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统一监控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平台</a:t>
            </a:r>
            <a:endParaRPr kumimoji="1"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可以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对机器容器存活、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监控、方法监控、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JVM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监控、服务器性能监控、自定义监控、业务功能等进行监控。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4809" y="2015951"/>
            <a:ext cx="10945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日志收集：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UMP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收集的日志文件默认会存储到服务器的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/export/home/tomcat/UMP-Monitor/logs/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目录下，目前会生成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tp.log(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方法存活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alive.log(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机器存活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business.log(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自定义日志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biz.log(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业务监控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流程监控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4809" y="3168079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推送：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JONE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为例，在服务器的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/export/servers/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目录下存在一个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jcollector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借助该项目进行日志推送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059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8D15D2-5BB3-A548-A95D-976273B6E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9" y="142538"/>
            <a:ext cx="4482132" cy="647724"/>
          </a:xfrm>
        </p:spPr>
        <p:txBody>
          <a:bodyPr>
            <a:normAutofit/>
          </a:bodyPr>
          <a:lstStyle/>
          <a:p>
            <a:r>
              <a:rPr lang="en-US" altLang="zh-CN" b="0" dirty="0" err="1"/>
              <a:t>LogBook</a:t>
            </a:r>
            <a:r>
              <a:rPr kumimoji="1" lang="zh-CN" altLang="en-US" dirty="0"/>
              <a:t>应用与最佳实践</a:t>
            </a:r>
            <a:endParaRPr kumimoji="1"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846857" y="2475294"/>
            <a:ext cx="9937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管理</a:t>
            </a:r>
            <a:r>
              <a:rPr lang="zh-CN" altLang="en-US" dirty="0" smtClean="0"/>
              <a:t>端  ： </a:t>
            </a:r>
            <a:r>
              <a:rPr lang="en-US" altLang="zh-CN" dirty="0" smtClean="0">
                <a:hlinkClick r:id="rId2"/>
              </a:rPr>
              <a:t>http://logbook.jd.com</a:t>
            </a:r>
            <a:endParaRPr lang="en-US" altLang="zh-CN" dirty="0" smtClean="0"/>
          </a:p>
          <a:p>
            <a:r>
              <a:rPr lang="zh-CN" altLang="en-US" dirty="0" smtClean="0"/>
              <a:t>快速入门： 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cf.jd.com/pages/viewpage.action?pageId=63638552</a:t>
            </a:r>
            <a:endParaRPr lang="en-US" altLang="zh-CN" dirty="0" smtClean="0"/>
          </a:p>
          <a:p>
            <a:r>
              <a:rPr lang="zh-CN" altLang="en-US" dirty="0" smtClean="0"/>
              <a:t>使用手册：</a:t>
            </a:r>
            <a:r>
              <a:rPr lang="en-US" altLang="zh-CN" dirty="0" smtClean="0">
                <a:hlinkClick r:id="rId4"/>
              </a:rPr>
              <a:t> </a:t>
            </a:r>
            <a:r>
              <a:rPr lang="en-US" altLang="zh-CN" dirty="0">
                <a:hlinkClick r:id="rId5"/>
              </a:rPr>
              <a:t>https://cf.jd.com/pages/</a:t>
            </a:r>
            <a:r>
              <a:rPr lang="en-US" altLang="zh-CN" dirty="0" err="1">
                <a:hlinkClick r:id="rId5"/>
              </a:rPr>
              <a:t>viewpage.action?pageId</a:t>
            </a:r>
            <a:r>
              <a:rPr lang="en-US" altLang="zh-CN" dirty="0">
                <a:hlinkClick r:id="rId5"/>
              </a:rPr>
              <a:t>=63639850</a:t>
            </a:r>
            <a:r>
              <a:rPr lang="en-US" altLang="zh-CN" dirty="0" smtClean="0"/>
              <a:t> </a:t>
            </a:r>
          </a:p>
          <a:p>
            <a:r>
              <a:rPr lang="zh-CN" altLang="en-US" dirty="0" smtClean="0"/>
              <a:t>常见</a:t>
            </a:r>
            <a:r>
              <a:rPr lang="zh-CN" altLang="en-US" dirty="0"/>
              <a:t>问题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6"/>
              </a:rPr>
              <a:t>https://cf.jd.com/display/logbook/Logbook+FAQ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4809" y="1943943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4809" y="863823"/>
            <a:ext cx="104411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Logbook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是日志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采集与查询系统，可以为研发人员提供简单、便捷的日志查询功能。</a:t>
            </a:r>
          </a:p>
          <a:p>
            <a:endParaRPr lang="en-US" altLang="zh-CN" dirty="0" smtClean="0"/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160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感谢您的时间。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THANKS.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25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BC39EE-1937-4746-8263-0B4BBA066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469" y="144091"/>
            <a:ext cx="3240360" cy="64772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数据结构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32445" y="998547"/>
            <a:ext cx="1944216" cy="369332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509" y="1677730"/>
            <a:ext cx="7560838" cy="412421"/>
          </a:xfrm>
          <a:prstGeom prst="rect">
            <a:avLst/>
          </a:prstGeom>
          <a:noFill/>
          <a:ln w="12700">
            <a:solidFill>
              <a:srgbClr val="E31D1A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600" b="1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AarrayList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Vector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LinkedList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27268" y="3715916"/>
            <a:ext cx="1944216" cy="369332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小知识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08506" y="4256579"/>
            <a:ext cx="7560841" cy="412421"/>
          </a:xfrm>
          <a:prstGeom prst="rect">
            <a:avLst/>
          </a:prstGeom>
          <a:noFill/>
          <a:ln w="12700">
            <a:solidFill>
              <a:srgbClr val="E31D1A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HashMap</a:t>
            </a:r>
            <a:r>
              <a:rPr lang="zh-CN" altLang="en-US" sz="16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在多线程下使用会出现死循环导致</a:t>
            </a:r>
            <a:r>
              <a:rPr lang="en-US" altLang="zh-CN" sz="16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CPU100%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08507" y="2260874"/>
            <a:ext cx="7560840" cy="412421"/>
          </a:xfrm>
          <a:prstGeom prst="rect">
            <a:avLst/>
          </a:prstGeom>
          <a:noFill/>
          <a:ln w="12700">
            <a:solidFill>
              <a:srgbClr val="E31D1A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600" b="1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HashTable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HashMap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LinkedHashMap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TreeMap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WeakHashMap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32446" y="1703877"/>
            <a:ext cx="504056" cy="387703"/>
            <a:chOff x="1152525" y="1635646"/>
            <a:chExt cx="648072" cy="648072"/>
          </a:xfrm>
        </p:grpSpPr>
        <p:sp>
          <p:nvSpPr>
            <p:cNvPr id="19" name="矩形 18"/>
            <p:cNvSpPr/>
            <p:nvPr/>
          </p:nvSpPr>
          <p:spPr>
            <a:xfrm>
              <a:off x="1152525" y="1635646"/>
              <a:ext cx="648072" cy="648072"/>
            </a:xfrm>
            <a:prstGeom prst="rect">
              <a:avLst/>
            </a:prstGeom>
            <a:solidFill>
              <a:srgbClr val="E31D1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F2533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sp>
          <p:nvSpPr>
            <p:cNvPr id="20" name="Freeform 696"/>
            <p:cNvSpPr>
              <a:spLocks noEditPoints="1"/>
            </p:cNvSpPr>
            <p:nvPr/>
          </p:nvSpPr>
          <p:spPr bwMode="auto">
            <a:xfrm>
              <a:off x="1310885" y="1775847"/>
              <a:ext cx="331351" cy="355511"/>
            </a:xfrm>
            <a:custGeom>
              <a:avLst/>
              <a:gdLst>
                <a:gd name="T0" fmla="*/ 1024 w 3072"/>
                <a:gd name="T1" fmla="*/ 823 h 3292"/>
                <a:gd name="T2" fmla="*/ 1639 w 3072"/>
                <a:gd name="T3" fmla="*/ 1439 h 3292"/>
                <a:gd name="T4" fmla="*/ 1024 w 3072"/>
                <a:gd name="T5" fmla="*/ 2057 h 3292"/>
                <a:gd name="T6" fmla="*/ 1024 w 3072"/>
                <a:gd name="T7" fmla="*/ 1646 h 3292"/>
                <a:gd name="T8" fmla="*/ 0 w 3072"/>
                <a:gd name="T9" fmla="*/ 1646 h 3292"/>
                <a:gd name="T10" fmla="*/ 0 w 3072"/>
                <a:gd name="T11" fmla="*/ 1234 h 3292"/>
                <a:gd name="T12" fmla="*/ 1024 w 3072"/>
                <a:gd name="T13" fmla="*/ 1234 h 3292"/>
                <a:gd name="T14" fmla="*/ 1024 w 3072"/>
                <a:gd name="T15" fmla="*/ 823 h 3292"/>
                <a:gd name="T16" fmla="*/ 615 w 3072"/>
                <a:gd name="T17" fmla="*/ 0 h 3292"/>
                <a:gd name="T18" fmla="*/ 3072 w 3072"/>
                <a:gd name="T19" fmla="*/ 0 h 3292"/>
                <a:gd name="T20" fmla="*/ 3072 w 3072"/>
                <a:gd name="T21" fmla="*/ 2674 h 3292"/>
                <a:gd name="T22" fmla="*/ 1843 w 3072"/>
                <a:gd name="T23" fmla="*/ 3292 h 3292"/>
                <a:gd name="T24" fmla="*/ 1843 w 3072"/>
                <a:gd name="T25" fmla="*/ 2674 h 3292"/>
                <a:gd name="T26" fmla="*/ 615 w 3072"/>
                <a:gd name="T27" fmla="*/ 2674 h 3292"/>
                <a:gd name="T28" fmla="*/ 615 w 3072"/>
                <a:gd name="T29" fmla="*/ 1851 h 3292"/>
                <a:gd name="T30" fmla="*/ 819 w 3072"/>
                <a:gd name="T31" fmla="*/ 1851 h 3292"/>
                <a:gd name="T32" fmla="*/ 819 w 3072"/>
                <a:gd name="T33" fmla="*/ 2469 h 3292"/>
                <a:gd name="T34" fmla="*/ 1843 w 3072"/>
                <a:gd name="T35" fmla="*/ 2469 h 3292"/>
                <a:gd name="T36" fmla="*/ 1843 w 3072"/>
                <a:gd name="T37" fmla="*/ 617 h 3292"/>
                <a:gd name="T38" fmla="*/ 2663 w 3072"/>
                <a:gd name="T39" fmla="*/ 205 h 3292"/>
                <a:gd name="T40" fmla="*/ 819 w 3072"/>
                <a:gd name="T41" fmla="*/ 205 h 3292"/>
                <a:gd name="T42" fmla="*/ 819 w 3072"/>
                <a:gd name="T43" fmla="*/ 1028 h 3292"/>
                <a:gd name="T44" fmla="*/ 615 w 3072"/>
                <a:gd name="T45" fmla="*/ 1028 h 3292"/>
                <a:gd name="T46" fmla="*/ 615 w 3072"/>
                <a:gd name="T47" fmla="*/ 0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72" h="3292">
                  <a:moveTo>
                    <a:pt x="1024" y="823"/>
                  </a:moveTo>
                  <a:lnTo>
                    <a:pt x="1639" y="1439"/>
                  </a:lnTo>
                  <a:lnTo>
                    <a:pt x="1024" y="2057"/>
                  </a:lnTo>
                  <a:lnTo>
                    <a:pt x="1024" y="1646"/>
                  </a:lnTo>
                  <a:lnTo>
                    <a:pt x="0" y="1646"/>
                  </a:lnTo>
                  <a:lnTo>
                    <a:pt x="0" y="1234"/>
                  </a:lnTo>
                  <a:lnTo>
                    <a:pt x="1024" y="1234"/>
                  </a:lnTo>
                  <a:lnTo>
                    <a:pt x="1024" y="823"/>
                  </a:lnTo>
                  <a:close/>
                  <a:moveTo>
                    <a:pt x="615" y="0"/>
                  </a:moveTo>
                  <a:lnTo>
                    <a:pt x="3072" y="0"/>
                  </a:lnTo>
                  <a:lnTo>
                    <a:pt x="3072" y="2674"/>
                  </a:lnTo>
                  <a:lnTo>
                    <a:pt x="1843" y="3292"/>
                  </a:lnTo>
                  <a:lnTo>
                    <a:pt x="1843" y="2674"/>
                  </a:lnTo>
                  <a:lnTo>
                    <a:pt x="615" y="2674"/>
                  </a:lnTo>
                  <a:lnTo>
                    <a:pt x="615" y="1851"/>
                  </a:lnTo>
                  <a:lnTo>
                    <a:pt x="819" y="1851"/>
                  </a:lnTo>
                  <a:lnTo>
                    <a:pt x="819" y="2469"/>
                  </a:lnTo>
                  <a:lnTo>
                    <a:pt x="1843" y="2469"/>
                  </a:lnTo>
                  <a:lnTo>
                    <a:pt x="1843" y="617"/>
                  </a:lnTo>
                  <a:lnTo>
                    <a:pt x="2663" y="205"/>
                  </a:lnTo>
                  <a:lnTo>
                    <a:pt x="819" y="205"/>
                  </a:lnTo>
                  <a:lnTo>
                    <a:pt x="819" y="1028"/>
                  </a:lnTo>
                  <a:lnTo>
                    <a:pt x="615" y="10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微软雅黑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125153" y="1693460"/>
            <a:ext cx="2727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zh-CN" altLang="en-US" sz="1800" dirty="0">
              <a:solidFill>
                <a:srgbClr val="FFFFFF"/>
              </a:solidFill>
              <a:latin typeface="Calibri Light"/>
              <a:ea typeface="微软雅黑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2446" y="2306519"/>
            <a:ext cx="504055" cy="368235"/>
            <a:chOff x="1152525" y="2184010"/>
            <a:chExt cx="648072" cy="648072"/>
          </a:xfrm>
        </p:grpSpPr>
        <p:sp>
          <p:nvSpPr>
            <p:cNvPr id="23" name="矩形 22"/>
            <p:cNvSpPr/>
            <p:nvPr/>
          </p:nvSpPr>
          <p:spPr>
            <a:xfrm>
              <a:off x="1152525" y="2184010"/>
              <a:ext cx="648072" cy="648072"/>
            </a:xfrm>
            <a:prstGeom prst="rect">
              <a:avLst/>
            </a:prstGeom>
            <a:solidFill>
              <a:srgbClr val="E31D1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F2533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1301760" y="2348670"/>
              <a:ext cx="349600" cy="318752"/>
            </a:xfrm>
            <a:custGeom>
              <a:avLst/>
              <a:gdLst>
                <a:gd name="T0" fmla="*/ 1631 w 3261"/>
                <a:gd name="T1" fmla="*/ 822 h 2973"/>
                <a:gd name="T2" fmla="*/ 2853 w 3261"/>
                <a:gd name="T3" fmla="*/ 1744 h 2973"/>
                <a:gd name="T4" fmla="*/ 2853 w 3261"/>
                <a:gd name="T5" fmla="*/ 2973 h 2973"/>
                <a:gd name="T6" fmla="*/ 2038 w 3261"/>
                <a:gd name="T7" fmla="*/ 2973 h 2973"/>
                <a:gd name="T8" fmla="*/ 2038 w 3261"/>
                <a:gd name="T9" fmla="*/ 2154 h 2973"/>
                <a:gd name="T10" fmla="*/ 1222 w 3261"/>
                <a:gd name="T11" fmla="*/ 2154 h 2973"/>
                <a:gd name="T12" fmla="*/ 1222 w 3261"/>
                <a:gd name="T13" fmla="*/ 2973 h 2973"/>
                <a:gd name="T14" fmla="*/ 407 w 3261"/>
                <a:gd name="T15" fmla="*/ 2973 h 2973"/>
                <a:gd name="T16" fmla="*/ 407 w 3261"/>
                <a:gd name="T17" fmla="*/ 1744 h 2973"/>
                <a:gd name="T18" fmla="*/ 1631 w 3261"/>
                <a:gd name="T19" fmla="*/ 822 h 2973"/>
                <a:gd name="T20" fmla="*/ 1631 w 3261"/>
                <a:gd name="T21" fmla="*/ 0 h 2973"/>
                <a:gd name="T22" fmla="*/ 3261 w 3261"/>
                <a:gd name="T23" fmla="*/ 1272 h 2973"/>
                <a:gd name="T24" fmla="*/ 3261 w 3261"/>
                <a:gd name="T25" fmla="*/ 1790 h 2973"/>
                <a:gd name="T26" fmla="*/ 1631 w 3261"/>
                <a:gd name="T27" fmla="*/ 519 h 2973"/>
                <a:gd name="T28" fmla="*/ 0 w 3261"/>
                <a:gd name="T29" fmla="*/ 1790 h 2973"/>
                <a:gd name="T30" fmla="*/ 0 w 3261"/>
                <a:gd name="T31" fmla="*/ 1272 h 2973"/>
                <a:gd name="T32" fmla="*/ 1631 w 3261"/>
                <a:gd name="T33" fmla="*/ 0 h 2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61" h="2973">
                  <a:moveTo>
                    <a:pt x="1631" y="822"/>
                  </a:moveTo>
                  <a:lnTo>
                    <a:pt x="2853" y="1744"/>
                  </a:lnTo>
                  <a:lnTo>
                    <a:pt x="2853" y="2973"/>
                  </a:lnTo>
                  <a:lnTo>
                    <a:pt x="2038" y="2973"/>
                  </a:lnTo>
                  <a:lnTo>
                    <a:pt x="2038" y="2154"/>
                  </a:lnTo>
                  <a:lnTo>
                    <a:pt x="1222" y="2154"/>
                  </a:lnTo>
                  <a:lnTo>
                    <a:pt x="1222" y="2973"/>
                  </a:lnTo>
                  <a:lnTo>
                    <a:pt x="407" y="2973"/>
                  </a:lnTo>
                  <a:lnTo>
                    <a:pt x="407" y="1744"/>
                  </a:lnTo>
                  <a:lnTo>
                    <a:pt x="1631" y="822"/>
                  </a:lnTo>
                  <a:close/>
                  <a:moveTo>
                    <a:pt x="1631" y="0"/>
                  </a:moveTo>
                  <a:lnTo>
                    <a:pt x="3261" y="1272"/>
                  </a:lnTo>
                  <a:lnTo>
                    <a:pt x="3261" y="1790"/>
                  </a:lnTo>
                  <a:lnTo>
                    <a:pt x="1631" y="519"/>
                  </a:lnTo>
                  <a:lnTo>
                    <a:pt x="0" y="1790"/>
                  </a:lnTo>
                  <a:lnTo>
                    <a:pt x="0" y="1272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微软雅黑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08506" y="2827666"/>
            <a:ext cx="7560841" cy="412421"/>
          </a:xfrm>
          <a:prstGeom prst="rect">
            <a:avLst/>
          </a:prstGeom>
          <a:noFill/>
          <a:ln w="12700">
            <a:solidFill>
              <a:srgbClr val="E31D1A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sz="1600" b="1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HashSet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LinkedHashSet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TreeSet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32445" y="2898797"/>
            <a:ext cx="504053" cy="341290"/>
            <a:chOff x="4896036" y="3579862"/>
            <a:chExt cx="648072" cy="648072"/>
          </a:xfrm>
        </p:grpSpPr>
        <p:sp>
          <p:nvSpPr>
            <p:cNvPr id="34" name="矩形 33"/>
            <p:cNvSpPr/>
            <p:nvPr/>
          </p:nvSpPr>
          <p:spPr>
            <a:xfrm>
              <a:off x="4896036" y="3579862"/>
              <a:ext cx="648072" cy="648072"/>
            </a:xfrm>
            <a:prstGeom prst="rect">
              <a:avLst/>
            </a:prstGeom>
            <a:solidFill>
              <a:srgbClr val="E31D1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F2533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sp>
          <p:nvSpPr>
            <p:cNvPr id="35" name="Freeform 61"/>
            <p:cNvSpPr>
              <a:spLocks noEditPoints="1"/>
            </p:cNvSpPr>
            <p:nvPr/>
          </p:nvSpPr>
          <p:spPr bwMode="auto">
            <a:xfrm>
              <a:off x="5043848" y="3750135"/>
              <a:ext cx="352448" cy="307527"/>
            </a:xfrm>
            <a:custGeom>
              <a:avLst/>
              <a:gdLst>
                <a:gd name="T0" fmla="*/ 2647 w 3261"/>
                <a:gd name="T1" fmla="*/ 891 h 2852"/>
                <a:gd name="T2" fmla="*/ 2606 w 3261"/>
                <a:gd name="T3" fmla="*/ 1109 h 2852"/>
                <a:gd name="T4" fmla="*/ 2650 w 3261"/>
                <a:gd name="T5" fmla="*/ 1185 h 2852"/>
                <a:gd name="T6" fmla="*/ 2783 w 3261"/>
                <a:gd name="T7" fmla="*/ 1160 h 2852"/>
                <a:gd name="T8" fmla="*/ 2894 w 3261"/>
                <a:gd name="T9" fmla="*/ 1091 h 2852"/>
                <a:gd name="T10" fmla="*/ 2976 w 3261"/>
                <a:gd name="T11" fmla="*/ 988 h 2852"/>
                <a:gd name="T12" fmla="*/ 3016 w 3261"/>
                <a:gd name="T13" fmla="*/ 862 h 2852"/>
                <a:gd name="T14" fmla="*/ 2650 w 3261"/>
                <a:gd name="T15" fmla="*/ 611 h 2852"/>
                <a:gd name="T16" fmla="*/ 245 w 3261"/>
                <a:gd name="T17" fmla="*/ 862 h 2852"/>
                <a:gd name="T18" fmla="*/ 285 w 3261"/>
                <a:gd name="T19" fmla="*/ 988 h 2852"/>
                <a:gd name="T20" fmla="*/ 366 w 3261"/>
                <a:gd name="T21" fmla="*/ 1091 h 2852"/>
                <a:gd name="T22" fmla="*/ 478 w 3261"/>
                <a:gd name="T23" fmla="*/ 1160 h 2852"/>
                <a:gd name="T24" fmla="*/ 611 w 3261"/>
                <a:gd name="T25" fmla="*/ 1185 h 2852"/>
                <a:gd name="T26" fmla="*/ 654 w 3261"/>
                <a:gd name="T27" fmla="*/ 1109 h 2852"/>
                <a:gd name="T28" fmla="*/ 614 w 3261"/>
                <a:gd name="T29" fmla="*/ 891 h 2852"/>
                <a:gd name="T30" fmla="*/ 242 w 3261"/>
                <a:gd name="T31" fmla="*/ 611 h 2852"/>
                <a:gd name="T32" fmla="*/ 2650 w 3261"/>
                <a:gd name="T33" fmla="*/ 407 h 2852"/>
                <a:gd name="T34" fmla="*/ 3258 w 3261"/>
                <a:gd name="T35" fmla="*/ 878 h 2852"/>
                <a:gd name="T36" fmla="*/ 3213 w 3261"/>
                <a:gd name="T37" fmla="*/ 1053 h 2852"/>
                <a:gd name="T38" fmla="*/ 3121 w 3261"/>
                <a:gd name="T39" fmla="*/ 1204 h 2852"/>
                <a:gd name="T40" fmla="*/ 2992 w 3261"/>
                <a:gd name="T41" fmla="*/ 1321 h 2852"/>
                <a:gd name="T42" fmla="*/ 2831 w 3261"/>
                <a:gd name="T43" fmla="*/ 1398 h 2852"/>
                <a:gd name="T44" fmla="*/ 2650 w 3261"/>
                <a:gd name="T45" fmla="*/ 1425 h 2852"/>
                <a:gd name="T46" fmla="*/ 2510 w 3261"/>
                <a:gd name="T47" fmla="*/ 1410 h 2852"/>
                <a:gd name="T48" fmla="*/ 2379 w 3261"/>
                <a:gd name="T49" fmla="*/ 1507 h 2852"/>
                <a:gd name="T50" fmla="*/ 2222 w 3261"/>
                <a:gd name="T51" fmla="*/ 1645 h 2852"/>
                <a:gd name="T52" fmla="*/ 2038 w 3261"/>
                <a:gd name="T53" fmla="*/ 1748 h 2852"/>
                <a:gd name="T54" fmla="*/ 1835 w 3261"/>
                <a:gd name="T55" fmla="*/ 1813 h 2852"/>
                <a:gd name="T56" fmla="*/ 2090 w 3261"/>
                <a:gd name="T57" fmla="*/ 2448 h 2852"/>
                <a:gd name="T58" fmla="*/ 2230 w 3261"/>
                <a:gd name="T59" fmla="*/ 2492 h 2852"/>
                <a:gd name="T60" fmla="*/ 2342 w 3261"/>
                <a:gd name="T61" fmla="*/ 2581 h 2852"/>
                <a:gd name="T62" fmla="*/ 2418 w 3261"/>
                <a:gd name="T63" fmla="*/ 2704 h 2852"/>
                <a:gd name="T64" fmla="*/ 2446 w 3261"/>
                <a:gd name="T65" fmla="*/ 2852 h 2852"/>
                <a:gd name="T66" fmla="*/ 828 w 3261"/>
                <a:gd name="T67" fmla="*/ 2751 h 2852"/>
                <a:gd name="T68" fmla="*/ 888 w 3261"/>
                <a:gd name="T69" fmla="*/ 2619 h 2852"/>
                <a:gd name="T70" fmla="*/ 990 w 3261"/>
                <a:gd name="T71" fmla="*/ 2518 h 2852"/>
                <a:gd name="T72" fmla="*/ 1122 w 3261"/>
                <a:gd name="T73" fmla="*/ 2457 h 2852"/>
                <a:gd name="T74" fmla="*/ 1426 w 3261"/>
                <a:gd name="T75" fmla="*/ 2445 h 2852"/>
                <a:gd name="T76" fmla="*/ 1289 w 3261"/>
                <a:gd name="T77" fmla="*/ 1774 h 2852"/>
                <a:gd name="T78" fmla="*/ 1098 w 3261"/>
                <a:gd name="T79" fmla="*/ 1683 h 2852"/>
                <a:gd name="T80" fmla="*/ 931 w 3261"/>
                <a:gd name="T81" fmla="*/ 1556 h 2852"/>
                <a:gd name="T82" fmla="*/ 795 w 3261"/>
                <a:gd name="T83" fmla="*/ 1398 h 2852"/>
                <a:gd name="T84" fmla="*/ 659 w 3261"/>
                <a:gd name="T85" fmla="*/ 1424 h 2852"/>
                <a:gd name="T86" fmla="*/ 489 w 3261"/>
                <a:gd name="T87" fmla="*/ 1413 h 2852"/>
                <a:gd name="T88" fmla="*/ 320 w 3261"/>
                <a:gd name="T89" fmla="*/ 1352 h 2852"/>
                <a:gd name="T90" fmla="*/ 179 w 3261"/>
                <a:gd name="T91" fmla="*/ 1247 h 2852"/>
                <a:gd name="T92" fmla="*/ 74 w 3261"/>
                <a:gd name="T93" fmla="*/ 1106 h 2852"/>
                <a:gd name="T94" fmla="*/ 12 w 3261"/>
                <a:gd name="T95" fmla="*/ 938 h 2852"/>
                <a:gd name="T96" fmla="*/ 0 w 3261"/>
                <a:gd name="T97" fmla="*/ 407 h 2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61" h="2852">
                  <a:moveTo>
                    <a:pt x="2650" y="611"/>
                  </a:moveTo>
                  <a:lnTo>
                    <a:pt x="2650" y="815"/>
                  </a:lnTo>
                  <a:lnTo>
                    <a:pt x="2647" y="891"/>
                  </a:lnTo>
                  <a:lnTo>
                    <a:pt x="2639" y="965"/>
                  </a:lnTo>
                  <a:lnTo>
                    <a:pt x="2625" y="1038"/>
                  </a:lnTo>
                  <a:lnTo>
                    <a:pt x="2606" y="1109"/>
                  </a:lnTo>
                  <a:lnTo>
                    <a:pt x="2582" y="1178"/>
                  </a:lnTo>
                  <a:lnTo>
                    <a:pt x="2615" y="1183"/>
                  </a:lnTo>
                  <a:lnTo>
                    <a:pt x="2650" y="1185"/>
                  </a:lnTo>
                  <a:lnTo>
                    <a:pt x="2696" y="1182"/>
                  </a:lnTo>
                  <a:lnTo>
                    <a:pt x="2741" y="1173"/>
                  </a:lnTo>
                  <a:lnTo>
                    <a:pt x="2783" y="1160"/>
                  </a:lnTo>
                  <a:lnTo>
                    <a:pt x="2823" y="1141"/>
                  </a:lnTo>
                  <a:lnTo>
                    <a:pt x="2860" y="1118"/>
                  </a:lnTo>
                  <a:lnTo>
                    <a:pt x="2894" y="1091"/>
                  </a:lnTo>
                  <a:lnTo>
                    <a:pt x="2926" y="1060"/>
                  </a:lnTo>
                  <a:lnTo>
                    <a:pt x="2953" y="1026"/>
                  </a:lnTo>
                  <a:lnTo>
                    <a:pt x="2976" y="988"/>
                  </a:lnTo>
                  <a:lnTo>
                    <a:pt x="2994" y="948"/>
                  </a:lnTo>
                  <a:lnTo>
                    <a:pt x="3008" y="906"/>
                  </a:lnTo>
                  <a:lnTo>
                    <a:pt x="3016" y="862"/>
                  </a:lnTo>
                  <a:lnTo>
                    <a:pt x="3019" y="815"/>
                  </a:lnTo>
                  <a:lnTo>
                    <a:pt x="3019" y="611"/>
                  </a:lnTo>
                  <a:lnTo>
                    <a:pt x="2650" y="611"/>
                  </a:lnTo>
                  <a:close/>
                  <a:moveTo>
                    <a:pt x="242" y="611"/>
                  </a:moveTo>
                  <a:lnTo>
                    <a:pt x="242" y="815"/>
                  </a:lnTo>
                  <a:lnTo>
                    <a:pt x="245" y="862"/>
                  </a:lnTo>
                  <a:lnTo>
                    <a:pt x="253" y="906"/>
                  </a:lnTo>
                  <a:lnTo>
                    <a:pt x="267" y="948"/>
                  </a:lnTo>
                  <a:lnTo>
                    <a:pt x="285" y="988"/>
                  </a:lnTo>
                  <a:lnTo>
                    <a:pt x="308" y="1026"/>
                  </a:lnTo>
                  <a:lnTo>
                    <a:pt x="335" y="1060"/>
                  </a:lnTo>
                  <a:lnTo>
                    <a:pt x="366" y="1091"/>
                  </a:lnTo>
                  <a:lnTo>
                    <a:pt x="400" y="1118"/>
                  </a:lnTo>
                  <a:lnTo>
                    <a:pt x="438" y="1141"/>
                  </a:lnTo>
                  <a:lnTo>
                    <a:pt x="478" y="1160"/>
                  </a:lnTo>
                  <a:lnTo>
                    <a:pt x="521" y="1173"/>
                  </a:lnTo>
                  <a:lnTo>
                    <a:pt x="565" y="1182"/>
                  </a:lnTo>
                  <a:lnTo>
                    <a:pt x="611" y="1185"/>
                  </a:lnTo>
                  <a:lnTo>
                    <a:pt x="645" y="1183"/>
                  </a:lnTo>
                  <a:lnTo>
                    <a:pt x="678" y="1178"/>
                  </a:lnTo>
                  <a:lnTo>
                    <a:pt x="654" y="1109"/>
                  </a:lnTo>
                  <a:lnTo>
                    <a:pt x="636" y="1038"/>
                  </a:lnTo>
                  <a:lnTo>
                    <a:pt x="622" y="965"/>
                  </a:lnTo>
                  <a:lnTo>
                    <a:pt x="614" y="891"/>
                  </a:lnTo>
                  <a:lnTo>
                    <a:pt x="611" y="815"/>
                  </a:lnTo>
                  <a:lnTo>
                    <a:pt x="611" y="611"/>
                  </a:lnTo>
                  <a:lnTo>
                    <a:pt x="242" y="611"/>
                  </a:lnTo>
                  <a:close/>
                  <a:moveTo>
                    <a:pt x="611" y="0"/>
                  </a:moveTo>
                  <a:lnTo>
                    <a:pt x="2650" y="0"/>
                  </a:lnTo>
                  <a:lnTo>
                    <a:pt x="2650" y="407"/>
                  </a:lnTo>
                  <a:lnTo>
                    <a:pt x="3261" y="407"/>
                  </a:lnTo>
                  <a:lnTo>
                    <a:pt x="3261" y="815"/>
                  </a:lnTo>
                  <a:lnTo>
                    <a:pt x="3258" y="878"/>
                  </a:lnTo>
                  <a:lnTo>
                    <a:pt x="3249" y="938"/>
                  </a:lnTo>
                  <a:lnTo>
                    <a:pt x="3234" y="997"/>
                  </a:lnTo>
                  <a:lnTo>
                    <a:pt x="3213" y="1053"/>
                  </a:lnTo>
                  <a:lnTo>
                    <a:pt x="3188" y="1106"/>
                  </a:lnTo>
                  <a:lnTo>
                    <a:pt x="3156" y="1157"/>
                  </a:lnTo>
                  <a:lnTo>
                    <a:pt x="3121" y="1204"/>
                  </a:lnTo>
                  <a:lnTo>
                    <a:pt x="3082" y="1247"/>
                  </a:lnTo>
                  <a:lnTo>
                    <a:pt x="3039" y="1286"/>
                  </a:lnTo>
                  <a:lnTo>
                    <a:pt x="2992" y="1321"/>
                  </a:lnTo>
                  <a:lnTo>
                    <a:pt x="2941" y="1352"/>
                  </a:lnTo>
                  <a:lnTo>
                    <a:pt x="2887" y="1378"/>
                  </a:lnTo>
                  <a:lnTo>
                    <a:pt x="2831" y="1398"/>
                  </a:lnTo>
                  <a:lnTo>
                    <a:pt x="2773" y="1413"/>
                  </a:lnTo>
                  <a:lnTo>
                    <a:pt x="2712" y="1422"/>
                  </a:lnTo>
                  <a:lnTo>
                    <a:pt x="2650" y="1425"/>
                  </a:lnTo>
                  <a:lnTo>
                    <a:pt x="2602" y="1424"/>
                  </a:lnTo>
                  <a:lnTo>
                    <a:pt x="2555" y="1418"/>
                  </a:lnTo>
                  <a:lnTo>
                    <a:pt x="2510" y="1410"/>
                  </a:lnTo>
                  <a:lnTo>
                    <a:pt x="2466" y="1398"/>
                  </a:lnTo>
                  <a:lnTo>
                    <a:pt x="2424" y="1454"/>
                  </a:lnTo>
                  <a:lnTo>
                    <a:pt x="2379" y="1507"/>
                  </a:lnTo>
                  <a:lnTo>
                    <a:pt x="2329" y="1556"/>
                  </a:lnTo>
                  <a:lnTo>
                    <a:pt x="2277" y="1602"/>
                  </a:lnTo>
                  <a:lnTo>
                    <a:pt x="2222" y="1645"/>
                  </a:lnTo>
                  <a:lnTo>
                    <a:pt x="2163" y="1683"/>
                  </a:lnTo>
                  <a:lnTo>
                    <a:pt x="2103" y="1718"/>
                  </a:lnTo>
                  <a:lnTo>
                    <a:pt x="2038" y="1748"/>
                  </a:lnTo>
                  <a:lnTo>
                    <a:pt x="1972" y="1774"/>
                  </a:lnTo>
                  <a:lnTo>
                    <a:pt x="1905" y="1797"/>
                  </a:lnTo>
                  <a:lnTo>
                    <a:pt x="1835" y="1813"/>
                  </a:lnTo>
                  <a:lnTo>
                    <a:pt x="1835" y="2445"/>
                  </a:lnTo>
                  <a:lnTo>
                    <a:pt x="2038" y="2445"/>
                  </a:lnTo>
                  <a:lnTo>
                    <a:pt x="2090" y="2448"/>
                  </a:lnTo>
                  <a:lnTo>
                    <a:pt x="2139" y="2457"/>
                  </a:lnTo>
                  <a:lnTo>
                    <a:pt x="2186" y="2472"/>
                  </a:lnTo>
                  <a:lnTo>
                    <a:pt x="2230" y="2492"/>
                  </a:lnTo>
                  <a:lnTo>
                    <a:pt x="2271" y="2518"/>
                  </a:lnTo>
                  <a:lnTo>
                    <a:pt x="2308" y="2547"/>
                  </a:lnTo>
                  <a:lnTo>
                    <a:pt x="2342" y="2581"/>
                  </a:lnTo>
                  <a:lnTo>
                    <a:pt x="2373" y="2619"/>
                  </a:lnTo>
                  <a:lnTo>
                    <a:pt x="2398" y="2660"/>
                  </a:lnTo>
                  <a:lnTo>
                    <a:pt x="2418" y="2704"/>
                  </a:lnTo>
                  <a:lnTo>
                    <a:pt x="2433" y="2751"/>
                  </a:lnTo>
                  <a:lnTo>
                    <a:pt x="2443" y="2801"/>
                  </a:lnTo>
                  <a:lnTo>
                    <a:pt x="2446" y="2852"/>
                  </a:lnTo>
                  <a:lnTo>
                    <a:pt x="815" y="2852"/>
                  </a:lnTo>
                  <a:lnTo>
                    <a:pt x="819" y="2801"/>
                  </a:lnTo>
                  <a:lnTo>
                    <a:pt x="828" y="2751"/>
                  </a:lnTo>
                  <a:lnTo>
                    <a:pt x="843" y="2704"/>
                  </a:lnTo>
                  <a:lnTo>
                    <a:pt x="863" y="2660"/>
                  </a:lnTo>
                  <a:lnTo>
                    <a:pt x="888" y="2619"/>
                  </a:lnTo>
                  <a:lnTo>
                    <a:pt x="918" y="2581"/>
                  </a:lnTo>
                  <a:lnTo>
                    <a:pt x="952" y="2547"/>
                  </a:lnTo>
                  <a:lnTo>
                    <a:pt x="990" y="2518"/>
                  </a:lnTo>
                  <a:lnTo>
                    <a:pt x="1031" y="2492"/>
                  </a:lnTo>
                  <a:lnTo>
                    <a:pt x="1076" y="2472"/>
                  </a:lnTo>
                  <a:lnTo>
                    <a:pt x="1122" y="2457"/>
                  </a:lnTo>
                  <a:lnTo>
                    <a:pt x="1171" y="2448"/>
                  </a:lnTo>
                  <a:lnTo>
                    <a:pt x="1222" y="2445"/>
                  </a:lnTo>
                  <a:lnTo>
                    <a:pt x="1426" y="2445"/>
                  </a:lnTo>
                  <a:lnTo>
                    <a:pt x="1426" y="1813"/>
                  </a:lnTo>
                  <a:lnTo>
                    <a:pt x="1357" y="1797"/>
                  </a:lnTo>
                  <a:lnTo>
                    <a:pt x="1289" y="1774"/>
                  </a:lnTo>
                  <a:lnTo>
                    <a:pt x="1222" y="1748"/>
                  </a:lnTo>
                  <a:lnTo>
                    <a:pt x="1159" y="1718"/>
                  </a:lnTo>
                  <a:lnTo>
                    <a:pt x="1098" y="1683"/>
                  </a:lnTo>
                  <a:lnTo>
                    <a:pt x="1040" y="1645"/>
                  </a:lnTo>
                  <a:lnTo>
                    <a:pt x="984" y="1602"/>
                  </a:lnTo>
                  <a:lnTo>
                    <a:pt x="931" y="1556"/>
                  </a:lnTo>
                  <a:lnTo>
                    <a:pt x="882" y="1507"/>
                  </a:lnTo>
                  <a:lnTo>
                    <a:pt x="837" y="1454"/>
                  </a:lnTo>
                  <a:lnTo>
                    <a:pt x="795" y="1398"/>
                  </a:lnTo>
                  <a:lnTo>
                    <a:pt x="751" y="1410"/>
                  </a:lnTo>
                  <a:lnTo>
                    <a:pt x="706" y="1418"/>
                  </a:lnTo>
                  <a:lnTo>
                    <a:pt x="659" y="1424"/>
                  </a:lnTo>
                  <a:lnTo>
                    <a:pt x="611" y="1425"/>
                  </a:lnTo>
                  <a:lnTo>
                    <a:pt x="549" y="1422"/>
                  </a:lnTo>
                  <a:lnTo>
                    <a:pt x="489" y="1413"/>
                  </a:lnTo>
                  <a:lnTo>
                    <a:pt x="430" y="1398"/>
                  </a:lnTo>
                  <a:lnTo>
                    <a:pt x="373" y="1378"/>
                  </a:lnTo>
                  <a:lnTo>
                    <a:pt x="320" y="1352"/>
                  </a:lnTo>
                  <a:lnTo>
                    <a:pt x="270" y="1321"/>
                  </a:lnTo>
                  <a:lnTo>
                    <a:pt x="223" y="1286"/>
                  </a:lnTo>
                  <a:lnTo>
                    <a:pt x="179" y="1247"/>
                  </a:lnTo>
                  <a:lnTo>
                    <a:pt x="140" y="1204"/>
                  </a:lnTo>
                  <a:lnTo>
                    <a:pt x="104" y="1157"/>
                  </a:lnTo>
                  <a:lnTo>
                    <a:pt x="74" y="1106"/>
                  </a:lnTo>
                  <a:lnTo>
                    <a:pt x="48" y="1053"/>
                  </a:lnTo>
                  <a:lnTo>
                    <a:pt x="27" y="997"/>
                  </a:lnTo>
                  <a:lnTo>
                    <a:pt x="12" y="938"/>
                  </a:lnTo>
                  <a:lnTo>
                    <a:pt x="3" y="878"/>
                  </a:lnTo>
                  <a:lnTo>
                    <a:pt x="0" y="815"/>
                  </a:lnTo>
                  <a:lnTo>
                    <a:pt x="0" y="407"/>
                  </a:lnTo>
                  <a:lnTo>
                    <a:pt x="611" y="407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微软雅黑"/>
              </a:endParaRPr>
            </a:p>
          </p:txBody>
        </p:sp>
      </p:grpSp>
      <p:sp>
        <p:nvSpPr>
          <p:cNvPr id="37" name="Freeform 1437"/>
          <p:cNvSpPr>
            <a:spLocks noEditPoints="1"/>
          </p:cNvSpPr>
          <p:nvPr/>
        </p:nvSpPr>
        <p:spPr bwMode="auto">
          <a:xfrm>
            <a:off x="427268" y="4300519"/>
            <a:ext cx="494078" cy="325158"/>
          </a:xfrm>
          <a:custGeom>
            <a:avLst/>
            <a:gdLst>
              <a:gd name="T0" fmla="*/ 1222 w 3261"/>
              <a:gd name="T1" fmla="*/ 2036 h 2443"/>
              <a:gd name="T2" fmla="*/ 1222 w 3261"/>
              <a:gd name="T3" fmla="*/ 407 h 2443"/>
              <a:gd name="T4" fmla="*/ 2650 w 3261"/>
              <a:gd name="T5" fmla="*/ 0 h 2443"/>
              <a:gd name="T6" fmla="*/ 2772 w 3261"/>
              <a:gd name="T7" fmla="*/ 12 h 2443"/>
              <a:gd name="T8" fmla="*/ 2887 w 3261"/>
              <a:gd name="T9" fmla="*/ 48 h 2443"/>
              <a:gd name="T10" fmla="*/ 2991 w 3261"/>
              <a:gd name="T11" fmla="*/ 104 h 2443"/>
              <a:gd name="T12" fmla="*/ 3081 w 3261"/>
              <a:gd name="T13" fmla="*/ 180 h 2443"/>
              <a:gd name="T14" fmla="*/ 3156 w 3261"/>
              <a:gd name="T15" fmla="*/ 270 h 2443"/>
              <a:gd name="T16" fmla="*/ 3213 w 3261"/>
              <a:gd name="T17" fmla="*/ 374 h 2443"/>
              <a:gd name="T18" fmla="*/ 3249 w 3261"/>
              <a:gd name="T19" fmla="*/ 488 h 2443"/>
              <a:gd name="T20" fmla="*/ 3261 w 3261"/>
              <a:gd name="T21" fmla="*/ 611 h 2443"/>
              <a:gd name="T22" fmla="*/ 3258 w 3261"/>
              <a:gd name="T23" fmla="*/ 1895 h 2443"/>
              <a:gd name="T24" fmla="*/ 3234 w 3261"/>
              <a:gd name="T25" fmla="*/ 2013 h 2443"/>
              <a:gd name="T26" fmla="*/ 3187 w 3261"/>
              <a:gd name="T27" fmla="*/ 2122 h 2443"/>
              <a:gd name="T28" fmla="*/ 3121 w 3261"/>
              <a:gd name="T29" fmla="*/ 2219 h 2443"/>
              <a:gd name="T30" fmla="*/ 3038 w 3261"/>
              <a:gd name="T31" fmla="*/ 2303 h 2443"/>
              <a:gd name="T32" fmla="*/ 2941 w 3261"/>
              <a:gd name="T33" fmla="*/ 2369 h 2443"/>
              <a:gd name="T34" fmla="*/ 2831 w 3261"/>
              <a:gd name="T35" fmla="*/ 2415 h 2443"/>
              <a:gd name="T36" fmla="*/ 2712 w 3261"/>
              <a:gd name="T37" fmla="*/ 2439 h 2443"/>
              <a:gd name="T38" fmla="*/ 611 w 3261"/>
              <a:gd name="T39" fmla="*/ 2443 h 2443"/>
              <a:gd name="T40" fmla="*/ 489 w 3261"/>
              <a:gd name="T41" fmla="*/ 2430 h 2443"/>
              <a:gd name="T42" fmla="*/ 374 w 3261"/>
              <a:gd name="T43" fmla="*/ 2395 h 2443"/>
              <a:gd name="T44" fmla="*/ 270 w 3261"/>
              <a:gd name="T45" fmla="*/ 2338 h 2443"/>
              <a:gd name="T46" fmla="*/ 180 w 3261"/>
              <a:gd name="T47" fmla="*/ 2263 h 2443"/>
              <a:gd name="T48" fmla="*/ 104 w 3261"/>
              <a:gd name="T49" fmla="*/ 2172 h 2443"/>
              <a:gd name="T50" fmla="*/ 48 w 3261"/>
              <a:gd name="T51" fmla="*/ 2069 h 2443"/>
              <a:gd name="T52" fmla="*/ 12 w 3261"/>
              <a:gd name="T53" fmla="*/ 1955 h 2443"/>
              <a:gd name="T54" fmla="*/ 0 w 3261"/>
              <a:gd name="T55" fmla="*/ 1832 h 2443"/>
              <a:gd name="T56" fmla="*/ 3 w 3261"/>
              <a:gd name="T57" fmla="*/ 548 h 2443"/>
              <a:gd name="T58" fmla="*/ 28 w 3261"/>
              <a:gd name="T59" fmla="*/ 429 h 2443"/>
              <a:gd name="T60" fmla="*/ 74 w 3261"/>
              <a:gd name="T61" fmla="*/ 320 h 2443"/>
              <a:gd name="T62" fmla="*/ 141 w 3261"/>
              <a:gd name="T63" fmla="*/ 223 h 2443"/>
              <a:gd name="T64" fmla="*/ 223 w 3261"/>
              <a:gd name="T65" fmla="*/ 139 h 2443"/>
              <a:gd name="T66" fmla="*/ 320 w 3261"/>
              <a:gd name="T67" fmla="*/ 74 h 2443"/>
              <a:gd name="T68" fmla="*/ 431 w 3261"/>
              <a:gd name="T69" fmla="*/ 27 h 2443"/>
              <a:gd name="T70" fmla="*/ 549 w 3261"/>
              <a:gd name="T71" fmla="*/ 3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61" h="2443">
                <a:moveTo>
                  <a:pt x="1222" y="407"/>
                </a:moveTo>
                <a:lnTo>
                  <a:pt x="1222" y="2036"/>
                </a:lnTo>
                <a:lnTo>
                  <a:pt x="2242" y="1221"/>
                </a:lnTo>
                <a:lnTo>
                  <a:pt x="1222" y="407"/>
                </a:lnTo>
                <a:close/>
                <a:moveTo>
                  <a:pt x="611" y="0"/>
                </a:moveTo>
                <a:lnTo>
                  <a:pt x="2650" y="0"/>
                </a:lnTo>
                <a:lnTo>
                  <a:pt x="2712" y="3"/>
                </a:lnTo>
                <a:lnTo>
                  <a:pt x="2772" y="12"/>
                </a:lnTo>
                <a:lnTo>
                  <a:pt x="2831" y="27"/>
                </a:lnTo>
                <a:lnTo>
                  <a:pt x="2887" y="48"/>
                </a:lnTo>
                <a:lnTo>
                  <a:pt x="2941" y="74"/>
                </a:lnTo>
                <a:lnTo>
                  <a:pt x="2991" y="104"/>
                </a:lnTo>
                <a:lnTo>
                  <a:pt x="3038" y="139"/>
                </a:lnTo>
                <a:lnTo>
                  <a:pt x="3081" y="180"/>
                </a:lnTo>
                <a:lnTo>
                  <a:pt x="3121" y="223"/>
                </a:lnTo>
                <a:lnTo>
                  <a:pt x="3156" y="270"/>
                </a:lnTo>
                <a:lnTo>
                  <a:pt x="3187" y="320"/>
                </a:lnTo>
                <a:lnTo>
                  <a:pt x="3213" y="374"/>
                </a:lnTo>
                <a:lnTo>
                  <a:pt x="3234" y="429"/>
                </a:lnTo>
                <a:lnTo>
                  <a:pt x="3249" y="488"/>
                </a:lnTo>
                <a:lnTo>
                  <a:pt x="3258" y="548"/>
                </a:lnTo>
                <a:lnTo>
                  <a:pt x="3261" y="611"/>
                </a:lnTo>
                <a:lnTo>
                  <a:pt x="3261" y="1832"/>
                </a:lnTo>
                <a:lnTo>
                  <a:pt x="3258" y="1895"/>
                </a:lnTo>
                <a:lnTo>
                  <a:pt x="3249" y="1955"/>
                </a:lnTo>
                <a:lnTo>
                  <a:pt x="3234" y="2013"/>
                </a:lnTo>
                <a:lnTo>
                  <a:pt x="3213" y="2069"/>
                </a:lnTo>
                <a:lnTo>
                  <a:pt x="3187" y="2122"/>
                </a:lnTo>
                <a:lnTo>
                  <a:pt x="3156" y="2172"/>
                </a:lnTo>
                <a:lnTo>
                  <a:pt x="3121" y="2219"/>
                </a:lnTo>
                <a:lnTo>
                  <a:pt x="3081" y="2263"/>
                </a:lnTo>
                <a:lnTo>
                  <a:pt x="3038" y="2303"/>
                </a:lnTo>
                <a:lnTo>
                  <a:pt x="2991" y="2338"/>
                </a:lnTo>
                <a:lnTo>
                  <a:pt x="2941" y="2369"/>
                </a:lnTo>
                <a:lnTo>
                  <a:pt x="2887" y="2395"/>
                </a:lnTo>
                <a:lnTo>
                  <a:pt x="2831" y="2415"/>
                </a:lnTo>
                <a:lnTo>
                  <a:pt x="2772" y="2430"/>
                </a:lnTo>
                <a:lnTo>
                  <a:pt x="2712" y="2439"/>
                </a:lnTo>
                <a:lnTo>
                  <a:pt x="2650" y="2443"/>
                </a:lnTo>
                <a:lnTo>
                  <a:pt x="611" y="2443"/>
                </a:lnTo>
                <a:lnTo>
                  <a:pt x="549" y="2439"/>
                </a:lnTo>
                <a:lnTo>
                  <a:pt x="489" y="2430"/>
                </a:lnTo>
                <a:lnTo>
                  <a:pt x="431" y="2415"/>
                </a:lnTo>
                <a:lnTo>
                  <a:pt x="374" y="2395"/>
                </a:lnTo>
                <a:lnTo>
                  <a:pt x="320" y="2369"/>
                </a:lnTo>
                <a:lnTo>
                  <a:pt x="270" y="2338"/>
                </a:lnTo>
                <a:lnTo>
                  <a:pt x="223" y="2303"/>
                </a:lnTo>
                <a:lnTo>
                  <a:pt x="180" y="2263"/>
                </a:lnTo>
                <a:lnTo>
                  <a:pt x="141" y="2219"/>
                </a:lnTo>
                <a:lnTo>
                  <a:pt x="104" y="2172"/>
                </a:lnTo>
                <a:lnTo>
                  <a:pt x="74" y="2122"/>
                </a:lnTo>
                <a:lnTo>
                  <a:pt x="48" y="2069"/>
                </a:lnTo>
                <a:lnTo>
                  <a:pt x="28" y="2013"/>
                </a:lnTo>
                <a:lnTo>
                  <a:pt x="12" y="1955"/>
                </a:lnTo>
                <a:lnTo>
                  <a:pt x="3" y="1895"/>
                </a:lnTo>
                <a:lnTo>
                  <a:pt x="0" y="1832"/>
                </a:lnTo>
                <a:lnTo>
                  <a:pt x="0" y="611"/>
                </a:lnTo>
                <a:lnTo>
                  <a:pt x="3" y="548"/>
                </a:lnTo>
                <a:lnTo>
                  <a:pt x="12" y="488"/>
                </a:lnTo>
                <a:lnTo>
                  <a:pt x="28" y="429"/>
                </a:lnTo>
                <a:lnTo>
                  <a:pt x="48" y="374"/>
                </a:lnTo>
                <a:lnTo>
                  <a:pt x="74" y="320"/>
                </a:lnTo>
                <a:lnTo>
                  <a:pt x="104" y="270"/>
                </a:lnTo>
                <a:lnTo>
                  <a:pt x="141" y="223"/>
                </a:lnTo>
                <a:lnTo>
                  <a:pt x="180" y="180"/>
                </a:lnTo>
                <a:lnTo>
                  <a:pt x="223" y="139"/>
                </a:lnTo>
                <a:lnTo>
                  <a:pt x="270" y="104"/>
                </a:lnTo>
                <a:lnTo>
                  <a:pt x="320" y="74"/>
                </a:lnTo>
                <a:lnTo>
                  <a:pt x="374" y="48"/>
                </a:lnTo>
                <a:lnTo>
                  <a:pt x="431" y="27"/>
                </a:lnTo>
                <a:lnTo>
                  <a:pt x="489" y="12"/>
                </a:lnTo>
                <a:lnTo>
                  <a:pt x="549" y="3"/>
                </a:lnTo>
                <a:lnTo>
                  <a:pt x="611" y="0"/>
                </a:lnTo>
                <a:close/>
              </a:path>
            </a:pathLst>
          </a:custGeom>
          <a:solidFill>
            <a:srgbClr val="E31D1A"/>
          </a:solidFill>
          <a:ln w="0">
            <a:noFill/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pPr defTabSz="914400"/>
            <a:endParaRPr lang="zh-CN" altLang="en-US" sz="1350">
              <a:solidFill>
                <a:srgbClr val="FFFFFF"/>
              </a:solidFill>
              <a:latin typeface="Calibri Light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958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BC39EE-1937-4746-8263-0B4BBA066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469" y="144091"/>
            <a:ext cx="3240360" cy="647724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并发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92484" y="797105"/>
            <a:ext cx="2736305" cy="369332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并行程序设计模式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485" y="1223863"/>
            <a:ext cx="10585176" cy="233294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Feture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不同步等待，充分利用程序处理时间段，异步处理其他业务逻辑。例如：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FutureTask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Master-Worker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负责接收和分配任务，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负责子任务执行，各个子任务得到执行结果后，将结果返回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进程汇总，得到最终结果。例如：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ForkJoinPool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Guarded Suspension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保护暂停模式，当客户端请求数量超过服务器即时处理能力时，将客户请求暂存到队列中，待服务器有空闲进程时处理。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生成者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消费者模式：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生产者负责提交用户请求，多个消费者负责处理生产提交的任务，生产者和消费者之间通过共享内存缓冲区进行通信。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392" y="3619525"/>
            <a:ext cx="2088233" cy="369332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并行执行框架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1351" y="4087485"/>
            <a:ext cx="10585176" cy="201285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 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无限制线程执行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Executors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特定功能线程池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ThreadPollExecutor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自定义线程池，可借助其中的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afterExecute()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beforeExecute()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对线程池运行状态进行跟踪监控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err="1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parallelStream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并行执行流，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JDK1.8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 smtClean="0">
              <a:solidFill>
                <a:srgbClr val="E3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50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BC39EE-1937-4746-8263-0B4BBA066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469" y="144091"/>
            <a:ext cx="3240360" cy="647724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并发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92484" y="797105"/>
            <a:ext cx="2736305" cy="369332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并发数据结构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484" y="1255221"/>
            <a:ext cx="9793089" cy="2653034"/>
          </a:xfrm>
          <a:prstGeom prst="rect">
            <a:avLst/>
          </a:prstGeom>
          <a:noFill/>
          <a:ln w="12700">
            <a:solidFill>
              <a:srgbClr val="E31D1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Vector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CopyOnWriteArrayList(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无锁，适用于多读场景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Collections.synchronizedList()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sz="1600" b="1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CopyOnWriteArraySet(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无锁，适用于多读场景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ConcurrentSkipListSet(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有序、范围查找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Collections.synchronizedSet()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ConcurrentHashMap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ConcurrentSkipListMap(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有序、范围查找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Collections.synchronizedMap()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ConcurrentLinkedQueue(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高性能队列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BlockingQueue(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LinkedBlockingQueue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ArrayBlockingQueue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SynchronousQueue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LinkedTransferQueue(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直接传递元素队列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Dqueue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LinkedBlockingDeque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ConcurrentLinkedDeque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2484" y="3939613"/>
            <a:ext cx="2736305" cy="369332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并发控制方法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2484" y="4371661"/>
            <a:ext cx="9793089" cy="2012859"/>
          </a:xfrm>
          <a:prstGeom prst="rect">
            <a:avLst/>
          </a:prstGeom>
          <a:noFill/>
          <a:ln w="12700">
            <a:solidFill>
              <a:srgbClr val="E31D1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Volatile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线程可见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ThreadLocal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线程局部变量，通过用空间换时间，每个线程独立存储变量副本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Synchronized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JDK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自带同步锁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RenntrantLock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重入锁，提供公平和非公平锁支持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ReadWriteLock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读写锁，借助锁分离方式实现，有效减少锁竞争，提升性能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Semaphore</a:t>
            </a:r>
            <a:r>
              <a:rPr lang="zh-CN" altLang="en-US" sz="1600" b="1" dirty="0" smtClean="0">
                <a:solidFill>
                  <a:srgbClr val="E3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信号量，每个线程通过申请许可来访问某一资源信息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858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10772</TotalTime>
  <Words>8223</Words>
  <Application>Microsoft Office PowerPoint</Application>
  <PresentationFormat>自定义</PresentationFormat>
  <Paragraphs>943</Paragraphs>
  <Slides>68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1" baseType="lpstr">
      <vt:lpstr>Adobe Naskh Medium</vt:lpstr>
      <vt:lpstr>-apple-system</vt:lpstr>
      <vt:lpstr>等线</vt:lpstr>
      <vt:lpstr>等线 Light</vt:lpstr>
      <vt:lpstr>宋体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kongkuoyuan</cp:lastModifiedBy>
  <cp:revision>340</cp:revision>
  <dcterms:created xsi:type="dcterms:W3CDTF">2017-08-23T13:00:00Z</dcterms:created>
  <dcterms:modified xsi:type="dcterms:W3CDTF">2019-08-23T03:26:53Z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